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buyer, not with us. Every commercial buyer checks you out online before they reach out or agree to an appointment, and more of them now ask an AI assistant first. Walk through the four places a company loses that buyer: it doesn't show up for the search, the AI answer doesn't mention it, the map shows competitors, or the website gives no reason to call. The 68% figure is SparkToro's, from Similarweb data on US searches, January to April 2026: most searches end on the results page, so what shows there matters. Ask: when you search for your own service in your area, who comes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for anyone running outbound, or thinking about it. Two engines. On the left, Outbound BDR starts the conversation: calls every working day, short emails, LinkedIn connections and direct mail. On the right, Inbound SDR gives every one of those touches something to land on: a blog every business day posted to up to 3 social platforms, chosen from LinkedIn, Facebook, Instagram, TikTok, YouTube and X, the website, local SEO and visibility in AI search. In the middle is the fuel loop. Every business day a new blog goes out and is posted to up to 3 social platforms, chosen from LinkedIn, Facebook, Instagram, TikTok, YouTube and X. The buyers your SDRs connect with see those posts in their feed between touches, so when the SDR calls again the name is familiar. When they look you up, your site, Business Profile and AI answers back it up, and because we run the website, visitor identification shows us the company, so your SDR can call while the interest is fresh. The appointment holds. The "not now" buyers keep seeing your posts until the timing is right. And when a buyer asks for more information, there is a library of content we have been building for them, so they have more to say and come across as the expert on what they sell, ahead of the competition. No promises on numbers; this is simply how the two work together. Ask: when your SDR connects with a buyer on LinkedIn, what do they see in their feed the next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program on one page. From the starting price you get a website of up to 100 pages; local SEO and your Google Business Profile managed for you; a new blog every business day, published on your site and posted to up to 3 social platforms, chosen from LinkedIn, Facebook, Instagram, TikTok, YouTube and X; 2 to 3 expert hours a month for technical adjustments and fixes, page adjustments, or additional guides and white papers; monthly reporting, reviewed with your dedicated strategist; one white paper to start; and a guide for every product or service. The screens are our own site, built on the same framework the program uses. Scope depends on the size of the site, the number of markets and the content you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monthly fee buys. We build the website in the first month; from month 2, every month looks like this. Every business day we write a blog for your buyers, publish it on your site and post it to up to 3 social platforms, chosen from LinkedIn, Facebook, Instagram, TikTok, YouTube and X: a month has 20 to 23 business days, so that is 20-plus blogs a month. On top of that, 2 to 3 expert hours each month go to technical adjustments and fixes, page adjustments, or additional guides and white papers. Your Business Profile and listings are checked and corrected, and you get monthly reporting and a strategist whenever you have questions. Ask: how often does your company publish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two engines concrete with one ordinary day. In the morning a new blog goes live on the client's site and is posted to up to 3 social platforms, chosen from LinkedIn, Facebook, Instagram, TikTok, YouTube and X. A buyer the SDR connected with on LinkedIn sees it in their feed, visits the site and downloads a guide; because we run the website, visitor identification flags the company and the download shows someone raised a hand. The SDR calls while the interest is fresh, with a reason to call, and books a qualified appointment that goes to the client's calendar and the Results Portal. Say clearly that the times and names are an illustration, not a promise of timing or results. Ask: what happens today when a buyer downloads something from your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the price is monthly and not a one-time build. We build the website in the first month, and the daily work starts from there. The website is the engine, and daily activity is what moves it. Every business day a new blog is written, published and posted to up to 3 social platforms, chosen from LinkedIn, Facebook, Instagram, TikTok, YouTube and X, and more pages that answer real questions give Google and the AI assistants more to work with. Be precise here: social posts are not a direct ranking factor, and nobody can promise a ranking or an AI citation. What we control is whether your site gives them a clear, accurate, crawlable reason to show you. Search builds over months: initial results in one to three months, noticeable improvement in three to six, full results in six to twelve months or 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is where a commercial buyer checks you out first, often right after a sales call. Walk through the checklist: the Business Profile verified in your name with the right categories, services, service areas, hours and job photos; Bing Places and 65-plus directories kept consistent, with duplicates suppressed; an audit, competitor and geo-keyword research, local content and local link building; service-area pages and local schema on your site; and tracking of calls, direction requests and clicks, reported monthly. Be clear that reviews come from their customers: we do not manage, request or respond to reviews.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slow down on. On the left is the software behind the program, priced from each vendor's own pricing page: $1,427 a month for one user on the plans we selected, $1,708 with two users. On the right is the whole program, starting at $1,000 a month. The software alone costs more than we charge for everything, and that is before anyone writes a blog, fixes a page or manages a listing. Be fair about it: this is an illustrative premium configuration, not the minimum anyone could spend, and enterprise tiers are not included. ZoomInfo's figure is our quoted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Software does nothing on its own. One dedicated strategist works on the client's account every business day and uses AI to do the work: Claude and ChatGPT for research, outlining and editing, Semrush for keyword and competitor research. That person is not on their own. When the work calls for it, they call on our subject matter experts in project management, SEO, AI search, web design and development, writing and editing, social media and graphic design. The experts work across client programs, so the client gets those skills without hiring any of them. Do not describe the experts as assigned to the account. That is the operating model: technology, talent and daily execution, as one managed program.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run outbound, or should, this is why to run both. Outbound BDR starts the conversation: calls every working day, short emails, LinkedIn and direct mail. Inbound SDR gives every one of those touches something to land on: the website, a blog every business day, local SEO and visibility in AI search. Then the second payoff: once we run the website, we see which companies visit, who downloads a white paper or guide and who fills out a form, and the SDRs already on their phones call them right away to try to book an appointment. No new vendor and no handoff between two companies. No promises on response or results; this is how the follow-up works. Do not offer a bonus or extra guaranteed appointments in this version. Ask: who calls the companies that visit your website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it together. On the left is what it takes to do this yourself: the software alone is $1,427 to $1,708 a month, before anyone designs a page, writes a blog or manages a listing. On the right is the program, starting at $1,000 a month, with every inclusion listed, and the three agreement options: $1,000 a month on a 1-year agreement, $1,250 a month on a 6-month agreement, or $1,500 a month, month to month. Only the 1-year agreement carries the guarantee: 36 web form submissions for the year, and if we miss the number by the end of the year, we work for free until we hit it. They follow up on those web leads themselves. Program expectations and commitments are set out in the agreement. If they run outbound, or should, recommend both: Outbound BDR starts the conversation and Inbound SDR keeps it going, run by one team with every lead in one Results Portal. The starting prices are on the slide. Close with the next step: a visibility review of their site, Business Profile, listings, social pages and what AI tools say about them, then a practical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www.abstraktmg.com/inbound-sdr/visibility-check/" TargetMode="External"/><Relationship Id="rId3" Type="http://schemas.openxmlformats.org/officeDocument/2006/relationships/hyperlink" Target="https://www.abstraktmg.com/inbound-sdr/visibility-check/" TargetMode="External"/><Relationship Id="rId1" Type="http://schemas.openxmlformats.org/officeDocument/2006/relationships/image" Target="../media/Slide-11-image-1.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809874" y="414823"/>
            <a:ext cx="1619841"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01</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THE PROBLEM</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Your next customer is searching.</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Are they finding you?</a:t>
            </a:r>
            <a:endParaRPr lang="en-US" sz="3920" dirty="0"/>
          </a:p>
        </p:txBody>
      </p:sp>
      <p:sp>
        <p:nvSpPr>
          <p:cNvPr id="5" name="Text 3"/>
          <p:cNvSpPr/>
          <p:nvPr/>
        </p:nvSpPr>
        <p:spPr>
          <a:xfrm>
            <a:off x="933427" y="2311342"/>
            <a:ext cx="2599117"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01</a:t>
            </a:r>
            <a:endParaRPr lang="en-US" sz="770" dirty="0"/>
          </a:p>
        </p:txBody>
      </p:sp>
      <p:sp>
        <p:nvSpPr>
          <p:cNvPr id="6" name="Text 4"/>
          <p:cNvSpPr/>
          <p:nvPr/>
        </p:nvSpPr>
        <p:spPr>
          <a:xfrm>
            <a:off x="933427" y="2503723"/>
            <a:ext cx="2599117" cy="209545"/>
          </a:xfrm>
          <a:prstGeom prst="rect">
            <a:avLst/>
          </a:prstGeom>
          <a:noFill/>
          <a:ln/>
        </p:spPr>
        <p:txBody>
          <a:bodyPr wrap="none" lIns="0" tIns="0" rIns="0" bIns="0" rtlCol="0" anchor="t"/>
          <a:lstStyle/>
          <a:p>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Invisible on Google</a:t>
            </a:r>
            <a:endParaRPr lang="en-US" sz="1420" dirty="0"/>
          </a:p>
        </p:txBody>
      </p:sp>
      <p:sp>
        <p:nvSpPr>
          <p:cNvPr id="7" name="Text 5"/>
          <p:cNvSpPr/>
          <p:nvPr/>
        </p:nvSpPr>
        <p:spPr>
          <a:xfrm>
            <a:off x="933427" y="2788771"/>
            <a:ext cx="2599117" cy="646791"/>
          </a:xfrm>
          <a:prstGeom prst="rect">
            <a:avLst/>
          </a:prstGeom>
          <a:noFill/>
          <a:ln/>
        </p:spPr>
        <p:txBody>
          <a:bodyPr wrap="squar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Buyers search for the service and the problem, not your company name. If no page of yours answers that search, a competitor's page does.</a:t>
            </a:r>
            <a:endParaRPr lang="en-US" sz="910" dirty="0"/>
          </a:p>
        </p:txBody>
      </p:sp>
      <p:sp>
        <p:nvSpPr>
          <p:cNvPr id="8" name="Text 6"/>
          <p:cNvSpPr/>
          <p:nvPr/>
        </p:nvSpPr>
        <p:spPr>
          <a:xfrm>
            <a:off x="3816255" y="2311342"/>
            <a:ext cx="2599117"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02</a:t>
            </a:r>
            <a:endParaRPr lang="en-US" sz="770" dirty="0"/>
          </a:p>
        </p:txBody>
      </p:sp>
      <p:sp>
        <p:nvSpPr>
          <p:cNvPr id="9" name="Text 7"/>
          <p:cNvSpPr/>
          <p:nvPr/>
        </p:nvSpPr>
        <p:spPr>
          <a:xfrm>
            <a:off x="3816255" y="2503723"/>
            <a:ext cx="2599117" cy="209545"/>
          </a:xfrm>
          <a:prstGeom prst="rect">
            <a:avLst/>
          </a:prstGeom>
          <a:noFill/>
          <a:ln/>
        </p:spPr>
        <p:txBody>
          <a:bodyPr wrap="none" lIns="0" tIns="0" rIns="0" bIns="0" rtlCol="0" anchor="t"/>
          <a:lstStyle/>
          <a:p>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Missing from AI answers</a:t>
            </a:r>
            <a:endParaRPr lang="en-US" sz="1420" dirty="0"/>
          </a:p>
        </p:txBody>
      </p:sp>
      <p:sp>
        <p:nvSpPr>
          <p:cNvPr id="10" name="Text 8"/>
          <p:cNvSpPr/>
          <p:nvPr/>
        </p:nvSpPr>
        <p:spPr>
          <a:xfrm>
            <a:off x="3816255" y="2788771"/>
            <a:ext cx="2599117" cy="646791"/>
          </a:xfrm>
          <a:prstGeom prst="rect">
            <a:avLst/>
          </a:prstGeom>
          <a:noFill/>
          <a:ln/>
        </p:spPr>
        <p:txBody>
          <a:bodyPr wrap="squar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ChatGPT, Gemini, Perplexity and Google's AI Overviews answer from pages they can crawl and understand. A thin site gives them nothing to describe.</a:t>
            </a:r>
            <a:endParaRPr lang="en-US" sz="910" dirty="0"/>
          </a:p>
        </p:txBody>
      </p:sp>
      <p:sp>
        <p:nvSpPr>
          <p:cNvPr id="11" name="Text 9"/>
          <p:cNvSpPr/>
          <p:nvPr/>
        </p:nvSpPr>
        <p:spPr>
          <a:xfrm>
            <a:off x="933427" y="3740056"/>
            <a:ext cx="2599117"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03</a:t>
            </a:r>
            <a:endParaRPr lang="en-US" sz="770" dirty="0"/>
          </a:p>
        </p:txBody>
      </p:sp>
      <p:sp>
        <p:nvSpPr>
          <p:cNvPr id="12" name="Text 10"/>
          <p:cNvSpPr/>
          <p:nvPr/>
        </p:nvSpPr>
        <p:spPr>
          <a:xfrm>
            <a:off x="933427" y="3932437"/>
            <a:ext cx="2599117" cy="209545"/>
          </a:xfrm>
          <a:prstGeom prst="rect">
            <a:avLst/>
          </a:prstGeom>
          <a:noFill/>
          <a:ln/>
        </p:spPr>
        <p:txBody>
          <a:bodyPr wrap="none" lIns="0" tIns="0" rIns="0" bIns="0" rtlCol="0" anchor="t"/>
          <a:lstStyle/>
          <a:p>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Weak local presence</a:t>
            </a:r>
            <a:endParaRPr lang="en-US" sz="1420" dirty="0"/>
          </a:p>
        </p:txBody>
      </p:sp>
      <p:sp>
        <p:nvSpPr>
          <p:cNvPr id="13" name="Text 11"/>
          <p:cNvSpPr/>
          <p:nvPr/>
        </p:nvSpPr>
        <p:spPr>
          <a:xfrm>
            <a:off x="933427" y="4217485"/>
            <a:ext cx="2599117" cy="646791"/>
          </a:xfrm>
          <a:prstGeom prst="rect">
            <a:avLst/>
          </a:prstGeom>
          <a:noFill/>
          <a:ln/>
        </p:spPr>
        <p:txBody>
          <a:bodyPr wrap="squar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Google often shows a map of local companies before the regular results. An incomplete Business Profile with few reviews is easy to pass over.</a:t>
            </a:r>
            <a:endParaRPr lang="en-US" sz="910" dirty="0"/>
          </a:p>
        </p:txBody>
      </p:sp>
      <p:sp>
        <p:nvSpPr>
          <p:cNvPr id="14" name="Text 12"/>
          <p:cNvSpPr/>
          <p:nvPr/>
        </p:nvSpPr>
        <p:spPr>
          <a:xfrm>
            <a:off x="3816255" y="3740056"/>
            <a:ext cx="2599117"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04</a:t>
            </a:r>
            <a:endParaRPr lang="en-US" sz="770" dirty="0"/>
          </a:p>
        </p:txBody>
      </p:sp>
      <p:sp>
        <p:nvSpPr>
          <p:cNvPr id="15" name="Text 13"/>
          <p:cNvSpPr/>
          <p:nvPr/>
        </p:nvSpPr>
        <p:spPr>
          <a:xfrm>
            <a:off x="3816255" y="3932437"/>
            <a:ext cx="2599117" cy="412045"/>
          </a:xfrm>
          <a:prstGeom prst="rect">
            <a:avLst/>
          </a:prstGeom>
          <a:noFill/>
          <a:ln/>
        </p:spPr>
        <p:txBody>
          <a:bodyPr wrap="square" lIns="0" tIns="0" rIns="0" bIns="0" rtlCol="0" anchor="t"/>
          <a:lstStyle/>
          <a:p>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A website that doesn't work hard enough</a:t>
            </a:r>
            <a:endParaRPr lang="en-US" sz="1420" dirty="0"/>
          </a:p>
        </p:txBody>
      </p:sp>
      <p:sp>
        <p:nvSpPr>
          <p:cNvPr id="16" name="Text 14"/>
          <p:cNvSpPr/>
          <p:nvPr/>
        </p:nvSpPr>
        <p:spPr>
          <a:xfrm>
            <a:off x="3816255" y="4419986"/>
            <a:ext cx="2599117" cy="646791"/>
          </a:xfrm>
          <a:prstGeom prst="rect">
            <a:avLst/>
          </a:prstGeom>
          <a:noFill/>
          <a:ln/>
        </p:spPr>
        <p:txBody>
          <a:bodyPr wrap="squar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A buyer who finds you decides quickly whether to reach out. Without proof and one clear next step on every page, the visit ends there.</a:t>
            </a:r>
            <a:endParaRPr lang="en-US" sz="910" dirty="0"/>
          </a:p>
        </p:txBody>
      </p:sp>
      <p:sp>
        <p:nvSpPr>
          <p:cNvPr id="17" name="Text 15"/>
          <p:cNvSpPr/>
          <p:nvPr/>
        </p:nvSpPr>
        <p:spPr>
          <a:xfrm>
            <a:off x="6667333" y="2336742"/>
            <a:ext cx="832155" cy="101597"/>
          </a:xfrm>
          <a:prstGeom prst="rect">
            <a:avLst/>
          </a:prstGeom>
          <a:noFill/>
          <a:ln/>
        </p:spPr>
        <p:txBody>
          <a:bodyPr wrap="none" lIns="0" tIns="0" rIns="0" bIns="0" rtlCol="0" anchor="t"/>
          <a:lstStyle/>
          <a:p>
            <a:pPr algn="l" indent="0" marL="0">
              <a:lnSpc>
                <a:spcPts val="1120"/>
              </a:lnSpc>
              <a:buNone/>
            </a:pPr>
            <a:r>
              <a:rPr lang="en-US" sz="690" b="1" dirty="0">
                <a:solidFill>
                  <a:srgbClr val="FFFFFF"/>
                </a:solidFill>
                <a:latin typeface="Arial" pitchFamily="34" charset="0"/>
                <a:ea typeface="Arial" pitchFamily="34" charset="-122"/>
                <a:cs typeface="Arial" pitchFamily="34" charset="-120"/>
              </a:rPr>
              <a:t>ILLUSTRATION</a:t>
            </a:r>
            <a:endParaRPr lang="en-US" sz="690" dirty="0"/>
          </a:p>
        </p:txBody>
      </p:sp>
      <p:sp>
        <p:nvSpPr>
          <p:cNvPr id="18" name="Text 16"/>
          <p:cNvSpPr/>
          <p:nvPr/>
        </p:nvSpPr>
        <p:spPr>
          <a:xfrm>
            <a:off x="7048324" y="2800280"/>
            <a:ext cx="1856007" cy="107947"/>
          </a:xfrm>
          <a:prstGeom prst="rect">
            <a:avLst/>
          </a:prstGeom>
          <a:noFill/>
          <a:ln/>
        </p:spPr>
        <p:txBody>
          <a:bodyPr wrap="none" lIns="0" tIns="0" rIns="0" bIns="0" rtlCol="0" anchor="t"/>
          <a:lstStyle/>
          <a:p>
            <a:pPr algn="l" indent="0" marL="0">
              <a:lnSpc>
                <a:spcPts val="1260"/>
              </a:lnSpc>
              <a:buNone/>
            </a:pPr>
            <a:r>
              <a:rPr lang="en-US" sz="770" dirty="0">
                <a:solidFill>
                  <a:srgbClr val="202124"/>
                </a:solidFill>
                <a:latin typeface="Arial" pitchFamily="34" charset="0"/>
                <a:ea typeface="Arial" pitchFamily="34" charset="-122"/>
                <a:cs typeface="Arial" pitchFamily="34" charset="-120"/>
              </a:rPr>
              <a:t>commercial roofing contractor near me</a:t>
            </a:r>
            <a:endParaRPr lang="en-US" sz="770" dirty="0"/>
          </a:p>
        </p:txBody>
      </p:sp>
      <p:sp>
        <p:nvSpPr>
          <p:cNvPr id="19" name="Text 17"/>
          <p:cNvSpPr/>
          <p:nvPr/>
        </p:nvSpPr>
        <p:spPr>
          <a:xfrm>
            <a:off x="6762581" y="3100608"/>
            <a:ext cx="114119" cy="95248"/>
          </a:xfrm>
          <a:prstGeom prst="rect">
            <a:avLst/>
          </a:prstGeom>
          <a:noFill/>
          <a:ln/>
        </p:spPr>
        <p:txBody>
          <a:bodyPr wrap="none" lIns="0" tIns="0" rIns="0" bIns="0" rtlCol="0" anchor="t"/>
          <a:lstStyle/>
          <a:p>
            <a:pPr algn="l" indent="0" marL="0">
              <a:lnSpc>
                <a:spcPts val="1040"/>
              </a:lnSpc>
              <a:buNone/>
            </a:pPr>
            <a:r>
              <a:rPr lang="en-US" sz="640" b="1" dirty="0">
                <a:solidFill>
                  <a:srgbClr val="1A0DAB"/>
                </a:solidFill>
                <a:latin typeface="Arial" pitchFamily="34" charset="0"/>
                <a:ea typeface="Arial" pitchFamily="34" charset="-122"/>
                <a:cs typeface="Arial" pitchFamily="34" charset="-120"/>
              </a:rPr>
              <a:t>All</a:t>
            </a:r>
            <a:endParaRPr lang="en-US" sz="640" dirty="0"/>
          </a:p>
        </p:txBody>
      </p:sp>
      <p:sp>
        <p:nvSpPr>
          <p:cNvPr id="20" name="Text 18"/>
          <p:cNvSpPr/>
          <p:nvPr/>
        </p:nvSpPr>
        <p:spPr>
          <a:xfrm>
            <a:off x="6969844" y="3100608"/>
            <a:ext cx="218379" cy="95248"/>
          </a:xfrm>
          <a:prstGeom prst="rect">
            <a:avLst/>
          </a:prstGeom>
          <a:noFill/>
          <a:ln/>
        </p:spPr>
        <p:txBody>
          <a:bodyPr wrap="none" lIns="0" tIns="0" rIns="0" bIns="0" rtlCol="0" anchor="t"/>
          <a:lstStyle/>
          <a:p>
            <a:pPr algn="l" indent="0" marL="0">
              <a:lnSpc>
                <a:spcPts val="1040"/>
              </a:lnSpc>
              <a:buNone/>
            </a:pPr>
            <a:r>
              <a:rPr lang="en-US" sz="640" dirty="0">
                <a:solidFill>
                  <a:srgbClr val="5F6368"/>
                </a:solidFill>
                <a:latin typeface="Arial" pitchFamily="34" charset="0"/>
                <a:ea typeface="Arial" pitchFamily="34" charset="-122"/>
                <a:cs typeface="Arial" pitchFamily="34" charset="-120"/>
              </a:rPr>
              <a:t>Maps</a:t>
            </a:r>
            <a:endParaRPr lang="en-US" sz="640" dirty="0"/>
          </a:p>
        </p:txBody>
      </p:sp>
      <p:sp>
        <p:nvSpPr>
          <p:cNvPr id="21" name="Text 19"/>
          <p:cNvSpPr/>
          <p:nvPr/>
        </p:nvSpPr>
        <p:spPr>
          <a:xfrm>
            <a:off x="7273644" y="3100608"/>
            <a:ext cx="292851" cy="95248"/>
          </a:xfrm>
          <a:prstGeom prst="rect">
            <a:avLst/>
          </a:prstGeom>
          <a:noFill/>
          <a:ln/>
        </p:spPr>
        <p:txBody>
          <a:bodyPr wrap="none" lIns="0" tIns="0" rIns="0" bIns="0" rtlCol="0" anchor="t"/>
          <a:lstStyle/>
          <a:p>
            <a:pPr algn="l" indent="0" marL="0">
              <a:lnSpc>
                <a:spcPts val="1040"/>
              </a:lnSpc>
              <a:buNone/>
            </a:pPr>
            <a:r>
              <a:rPr lang="en-US" sz="640" dirty="0">
                <a:solidFill>
                  <a:srgbClr val="5F6368"/>
                </a:solidFill>
                <a:latin typeface="Arial" pitchFamily="34" charset="0"/>
                <a:ea typeface="Arial" pitchFamily="34" charset="-122"/>
                <a:cs typeface="Arial" pitchFamily="34" charset="-120"/>
              </a:rPr>
              <a:t>Images</a:t>
            </a:r>
            <a:endParaRPr lang="en-US" sz="640" dirty="0"/>
          </a:p>
        </p:txBody>
      </p:sp>
      <p:sp>
        <p:nvSpPr>
          <p:cNvPr id="22" name="Text 20"/>
          <p:cNvSpPr/>
          <p:nvPr/>
        </p:nvSpPr>
        <p:spPr>
          <a:xfrm>
            <a:off x="7646399" y="3100608"/>
            <a:ext cx="223308" cy="95248"/>
          </a:xfrm>
          <a:prstGeom prst="rect">
            <a:avLst/>
          </a:prstGeom>
          <a:noFill/>
          <a:ln/>
        </p:spPr>
        <p:txBody>
          <a:bodyPr wrap="none" lIns="0" tIns="0" rIns="0" bIns="0" rtlCol="0" anchor="t"/>
          <a:lstStyle/>
          <a:p>
            <a:pPr algn="l" indent="0" marL="0">
              <a:lnSpc>
                <a:spcPts val="1040"/>
              </a:lnSpc>
              <a:buNone/>
            </a:pPr>
            <a:r>
              <a:rPr lang="en-US" sz="640" dirty="0">
                <a:solidFill>
                  <a:srgbClr val="5F6368"/>
                </a:solidFill>
                <a:latin typeface="Arial" pitchFamily="34" charset="0"/>
                <a:ea typeface="Arial" pitchFamily="34" charset="-122"/>
                <a:cs typeface="Arial" pitchFamily="34" charset="-120"/>
              </a:rPr>
              <a:t>News</a:t>
            </a:r>
            <a:endParaRPr lang="en-US" sz="640" dirty="0"/>
          </a:p>
        </p:txBody>
      </p:sp>
      <p:sp>
        <p:nvSpPr>
          <p:cNvPr id="23" name="Text 21"/>
          <p:cNvSpPr/>
          <p:nvPr/>
        </p:nvSpPr>
        <p:spPr>
          <a:xfrm>
            <a:off x="6749881" y="3867748"/>
            <a:ext cx="1020745" cy="101597"/>
          </a:xfrm>
          <a:prstGeom prst="rect">
            <a:avLst/>
          </a:prstGeom>
          <a:noFill/>
          <a:ln/>
        </p:spPr>
        <p:txBody>
          <a:bodyPr wrap="none" lIns="0" tIns="0" rIns="0" bIns="0" rtlCol="0" anchor="t"/>
          <a:lstStyle/>
          <a:p>
            <a:pPr algn="l" indent="0" marL="0">
              <a:lnSpc>
                <a:spcPts val="1190"/>
              </a:lnSpc>
              <a:buNone/>
            </a:pPr>
            <a:r>
              <a:rPr lang="en-US" sz="730" b="1" dirty="0">
                <a:solidFill>
                  <a:srgbClr val="202124"/>
                </a:solidFill>
                <a:latin typeface="Arial" pitchFamily="34" charset="0"/>
                <a:ea typeface="Arial" pitchFamily="34" charset="-122"/>
                <a:cs typeface="Arial" pitchFamily="34" charset="-120"/>
              </a:rPr>
              <a:t>Competitor A</a:t>
            </a:r>
            <a:endParaRPr lang="en-US" sz="730" dirty="0"/>
          </a:p>
        </p:txBody>
      </p:sp>
      <p:sp>
        <p:nvSpPr>
          <p:cNvPr id="24" name="Text 22"/>
          <p:cNvSpPr/>
          <p:nvPr/>
        </p:nvSpPr>
        <p:spPr>
          <a:xfrm>
            <a:off x="6749881" y="4088702"/>
            <a:ext cx="1022674" cy="101597"/>
          </a:xfrm>
          <a:prstGeom prst="rect">
            <a:avLst/>
          </a:prstGeom>
          <a:noFill/>
          <a:ln/>
        </p:spPr>
        <p:txBody>
          <a:bodyPr wrap="none" lIns="0" tIns="0" rIns="0" bIns="0" rtlCol="0" anchor="t"/>
          <a:lstStyle/>
          <a:p>
            <a:pPr algn="l" indent="0" marL="0">
              <a:lnSpc>
                <a:spcPts val="1190"/>
              </a:lnSpc>
              <a:buNone/>
            </a:pPr>
            <a:r>
              <a:rPr lang="en-US" sz="730" b="1" dirty="0">
                <a:solidFill>
                  <a:srgbClr val="202124"/>
                </a:solidFill>
                <a:latin typeface="Arial" pitchFamily="34" charset="0"/>
                <a:ea typeface="Arial" pitchFamily="34" charset="-122"/>
                <a:cs typeface="Arial" pitchFamily="34" charset="-120"/>
              </a:rPr>
              <a:t>Competitor B</a:t>
            </a:r>
            <a:endParaRPr lang="en-US" sz="730" dirty="0"/>
          </a:p>
        </p:txBody>
      </p:sp>
      <p:sp>
        <p:nvSpPr>
          <p:cNvPr id="25" name="Text 23"/>
          <p:cNvSpPr/>
          <p:nvPr/>
        </p:nvSpPr>
        <p:spPr>
          <a:xfrm>
            <a:off x="6749881" y="4309657"/>
            <a:ext cx="1022674" cy="101597"/>
          </a:xfrm>
          <a:prstGeom prst="rect">
            <a:avLst/>
          </a:prstGeom>
          <a:noFill/>
          <a:ln/>
        </p:spPr>
        <p:txBody>
          <a:bodyPr wrap="none" lIns="0" tIns="0" rIns="0" bIns="0" rtlCol="0" anchor="t"/>
          <a:lstStyle/>
          <a:p>
            <a:pPr algn="l" indent="0" marL="0">
              <a:lnSpc>
                <a:spcPts val="1190"/>
              </a:lnSpc>
              <a:buNone/>
            </a:pPr>
            <a:r>
              <a:rPr lang="en-US" sz="730" b="1" dirty="0">
                <a:solidFill>
                  <a:srgbClr val="202124"/>
                </a:solidFill>
                <a:latin typeface="Arial" pitchFamily="34" charset="0"/>
                <a:ea typeface="Arial" pitchFamily="34" charset="-122"/>
                <a:cs typeface="Arial" pitchFamily="34" charset="-120"/>
              </a:rPr>
              <a:t>Competitor C</a:t>
            </a:r>
            <a:endParaRPr lang="en-US" sz="730" dirty="0"/>
          </a:p>
        </p:txBody>
      </p:sp>
      <p:sp>
        <p:nvSpPr>
          <p:cNvPr id="26" name="Text 24"/>
          <p:cNvSpPr/>
          <p:nvPr/>
        </p:nvSpPr>
        <p:spPr>
          <a:xfrm>
            <a:off x="6737182" y="4562361"/>
            <a:ext cx="1714457" cy="107947"/>
          </a:xfrm>
          <a:prstGeom prst="rect">
            <a:avLst/>
          </a:prstGeom>
          <a:noFill/>
          <a:ln/>
        </p:spPr>
        <p:txBody>
          <a:bodyPr wrap="none" lIns="0" tIns="0" rIns="0" bIns="0" rtlCol="0" anchor="t"/>
          <a:lstStyle/>
          <a:p>
            <a:pPr algn="l" indent="0" marL="0">
              <a:lnSpc>
                <a:spcPts val="1260"/>
              </a:lnSpc>
              <a:buNone/>
            </a:pPr>
            <a:r>
              <a:rPr lang="en-US" sz="770" dirty="0">
                <a:solidFill>
                  <a:srgbClr val="1A0DAB"/>
                </a:solidFill>
                <a:latin typeface="Arial" pitchFamily="34" charset="0"/>
                <a:ea typeface="Arial" pitchFamily="34" charset="-122"/>
                <a:cs typeface="Arial" pitchFamily="34" charset="-120"/>
              </a:rPr>
              <a:t>Roofing Services | Competitor B</a:t>
            </a:r>
            <a:endParaRPr lang="en-US" sz="770" dirty="0"/>
          </a:p>
        </p:txBody>
      </p:sp>
      <p:sp>
        <p:nvSpPr>
          <p:cNvPr id="27" name="Text 25"/>
          <p:cNvSpPr/>
          <p:nvPr/>
        </p:nvSpPr>
        <p:spPr>
          <a:xfrm>
            <a:off x="6832429" y="5021435"/>
            <a:ext cx="701213" cy="101597"/>
          </a:xfrm>
          <a:prstGeom prst="rect">
            <a:avLst/>
          </a:prstGeom>
          <a:noFill/>
          <a:ln/>
        </p:spPr>
        <p:txBody>
          <a:bodyPr wrap="none" lIns="0" tIns="0" rIns="0" bIns="0" rtlCol="0" anchor="t"/>
          <a:lstStyle/>
          <a:p>
            <a:pPr algn="l" indent="0" marL="0">
              <a:lnSpc>
                <a:spcPts val="1190"/>
              </a:lnSpc>
              <a:buNone/>
            </a:pPr>
            <a:r>
              <a:rPr lang="en-US" sz="730" b="1" dirty="0">
                <a:solidFill>
                  <a:srgbClr val="5F6368"/>
                </a:solidFill>
                <a:latin typeface="Arial" pitchFamily="34" charset="0"/>
                <a:ea typeface="Arial" pitchFamily="34" charset="-122"/>
                <a:cs typeface="Arial" pitchFamily="34" charset="-120"/>
              </a:rPr>
              <a:t>Your company</a:t>
            </a:r>
            <a:endParaRPr lang="en-US" sz="730" dirty="0"/>
          </a:p>
        </p:txBody>
      </p:sp>
      <p:sp>
        <p:nvSpPr>
          <p:cNvPr id="28" name="Text 26"/>
          <p:cNvSpPr/>
          <p:nvPr/>
        </p:nvSpPr>
        <p:spPr>
          <a:xfrm>
            <a:off x="6832429" y="5185241"/>
            <a:ext cx="992135" cy="101597"/>
          </a:xfrm>
          <a:prstGeom prst="rect">
            <a:avLst/>
          </a:prstGeom>
          <a:noFill/>
          <a:ln/>
        </p:spPr>
        <p:txBody>
          <a:bodyPr wrap="none" lIns="0" tIns="0" rIns="0" bIns="0" rtlCol="0" anchor="t"/>
          <a:lstStyle/>
          <a:p>
            <a:pPr algn="l" indent="0" marL="0">
              <a:lnSpc>
                <a:spcPts val="1190"/>
              </a:lnSpc>
              <a:buNone/>
            </a:pPr>
            <a:r>
              <a:rPr lang="en-US" sz="730" b="1" dirty="0">
                <a:solidFill>
                  <a:srgbClr val="A50D26"/>
                </a:solidFill>
                <a:latin typeface="Arial" pitchFamily="34" charset="0"/>
                <a:ea typeface="Arial" pitchFamily="34" charset="-122"/>
                <a:cs typeface="Arial" pitchFamily="34" charset="-120"/>
              </a:rPr>
              <a:t>Not on the first page</a:t>
            </a:r>
            <a:endParaRPr lang="en-US" sz="730" dirty="0"/>
          </a:p>
        </p:txBody>
      </p:sp>
      <p:sp>
        <p:nvSpPr>
          <p:cNvPr id="29" name="Text 27"/>
          <p:cNvSpPr/>
          <p:nvPr/>
        </p:nvSpPr>
        <p:spPr>
          <a:xfrm>
            <a:off x="9162821" y="3108843"/>
            <a:ext cx="620205" cy="95248"/>
          </a:xfrm>
          <a:prstGeom prst="rect">
            <a:avLst/>
          </a:prstGeom>
          <a:noFill/>
          <a:ln/>
        </p:spPr>
        <p:txBody>
          <a:bodyPr wrap="none" lIns="0" tIns="0" rIns="0" bIns="0" rtlCol="0" anchor="t"/>
          <a:lstStyle/>
          <a:p>
            <a:pPr algn="l" indent="0" marL="0">
              <a:lnSpc>
                <a:spcPts val="1040"/>
              </a:lnSpc>
              <a:buNone/>
            </a:pPr>
            <a:r>
              <a:rPr lang="en-US" sz="640" b="1" dirty="0">
                <a:solidFill>
                  <a:srgbClr val="16161A"/>
                </a:solidFill>
                <a:latin typeface="Arial" pitchFamily="34" charset="0"/>
                <a:ea typeface="Arial" pitchFamily="34" charset="-122"/>
                <a:cs typeface="Arial" pitchFamily="34" charset="-120"/>
              </a:rPr>
              <a:t>AI ANSWER</a:t>
            </a:r>
            <a:endParaRPr lang="en-US" sz="640" dirty="0"/>
          </a:p>
        </p:txBody>
      </p:sp>
      <p:sp>
        <p:nvSpPr>
          <p:cNvPr id="30" name="Text 28"/>
          <p:cNvSpPr/>
          <p:nvPr/>
        </p:nvSpPr>
        <p:spPr>
          <a:xfrm>
            <a:off x="9557206" y="3479713"/>
            <a:ext cx="1782285" cy="273539"/>
          </a:xfrm>
          <a:prstGeom prst="rect">
            <a:avLst/>
          </a:prstGeom>
          <a:noFill/>
          <a:ln/>
        </p:spPr>
        <p:txBody>
          <a:bodyPr wrap="square" lIns="0" tIns="0" rIns="0" bIns="0" rtlCol="0" anchor="t"/>
          <a:lstStyle/>
          <a:p>
            <a:pPr algn="l" indent="0" marL="0">
              <a:lnSpc>
                <a:spcPts val="1300"/>
              </a:lnSpc>
              <a:buNone/>
            </a:pPr>
            <a:r>
              <a:rPr lang="en-US" sz="770" dirty="0">
                <a:solidFill>
                  <a:srgbClr val="16161A"/>
                </a:solidFill>
                <a:latin typeface="Arial" pitchFamily="34" charset="0"/>
                <a:ea typeface="Arial" pitchFamily="34" charset="-122"/>
                <a:cs typeface="Arial" pitchFamily="34" charset="-120"/>
              </a:rPr>
              <a:t>Which commercial roofing contractors near me should I call?</a:t>
            </a:r>
            <a:endParaRPr lang="en-US" sz="770" dirty="0"/>
          </a:p>
        </p:txBody>
      </p:sp>
      <p:sp>
        <p:nvSpPr>
          <p:cNvPr id="31" name="Text 29"/>
          <p:cNvSpPr/>
          <p:nvPr/>
        </p:nvSpPr>
        <p:spPr>
          <a:xfrm>
            <a:off x="9162821" y="3918844"/>
            <a:ext cx="2290515" cy="409168"/>
          </a:xfrm>
          <a:prstGeom prst="rect">
            <a:avLst/>
          </a:prstGeom>
          <a:noFill/>
          <a:ln/>
        </p:spPr>
        <p:txBody>
          <a:bodyPr wrap="square" lIns="0" tIns="0" rIns="0" bIns="0" rtlCol="0" anchor="t"/>
          <a:lstStyle/>
          <a:p>
            <a:pPr algn="l" indent="0" marL="0">
              <a:lnSpc>
                <a:spcPts val="1190"/>
              </a:lnSpc>
              <a:buNone/>
            </a:pPr>
            <a:r>
              <a:rPr lang="en-US" sz="770" dirty="0">
                <a:solidFill>
                  <a:srgbClr val="3D3D45"/>
                </a:solidFill>
                <a:latin typeface="Arial" pitchFamily="34" charset="0"/>
                <a:ea typeface="Arial" pitchFamily="34" charset="-122"/>
                <a:cs typeface="Arial" pitchFamily="34" charset="-120"/>
              </a:rPr>
              <a:t>Based on their websites, reviews and Business Profiles, three companies stand out for commercial work in your area:</a:t>
            </a:r>
            <a:endParaRPr lang="en-US" sz="770" dirty="0"/>
          </a:p>
        </p:txBody>
      </p:sp>
      <p:sp>
        <p:nvSpPr>
          <p:cNvPr id="32" name="Text 30"/>
          <p:cNvSpPr/>
          <p:nvPr/>
        </p:nvSpPr>
        <p:spPr>
          <a:xfrm>
            <a:off x="9297457" y="4427824"/>
            <a:ext cx="682675" cy="107947"/>
          </a:xfrm>
          <a:prstGeom prst="rect">
            <a:avLst/>
          </a:prstGeom>
          <a:noFill/>
          <a:ln/>
        </p:spPr>
        <p:txBody>
          <a:bodyPr wrap="none" lIns="0" tIns="0" rIns="0" bIns="0" rtlCol="0" anchor="t"/>
          <a:lstStyle/>
          <a:p>
            <a:pPr algn="l" indent="0" marL="0">
              <a:lnSpc>
                <a:spcPts val="1260"/>
              </a:lnSpc>
              <a:buNone/>
            </a:pPr>
            <a:r>
              <a:rPr lang="en-US" sz="770" b="1" dirty="0">
                <a:solidFill>
                  <a:srgbClr val="16161A"/>
                </a:solidFill>
                <a:latin typeface="Arial" pitchFamily="34" charset="0"/>
                <a:ea typeface="Arial" pitchFamily="34" charset="-122"/>
                <a:cs typeface="Arial" pitchFamily="34" charset="-120"/>
              </a:rPr>
              <a:t>Competitor A</a:t>
            </a:r>
            <a:endParaRPr lang="en-US" sz="770" dirty="0"/>
          </a:p>
        </p:txBody>
      </p:sp>
      <p:sp>
        <p:nvSpPr>
          <p:cNvPr id="33" name="Text 31"/>
          <p:cNvSpPr/>
          <p:nvPr/>
        </p:nvSpPr>
        <p:spPr>
          <a:xfrm>
            <a:off x="10030467" y="4438737"/>
            <a:ext cx="89902" cy="76198"/>
          </a:xfrm>
          <a:prstGeom prst="rect">
            <a:avLst/>
          </a:prstGeom>
          <a:noFill/>
          <a:ln/>
        </p:spPr>
        <p:txBody>
          <a:bodyPr wrap="none" lIns="0" tIns="0" rIns="0" bIns="0" rtlCol="0" anchor="t"/>
          <a:lstStyle/>
          <a:p>
            <a:pPr algn="l" indent="0" marL="0">
              <a:lnSpc>
                <a:spcPts val="890"/>
              </a:lnSpc>
              <a:buNone/>
            </a:pPr>
            <a:r>
              <a:rPr lang="en-US" sz="550" dirty="0">
                <a:solidFill>
                  <a:srgbClr val="3D3D45"/>
                </a:solidFill>
                <a:latin typeface="Arial" pitchFamily="34" charset="0"/>
                <a:ea typeface="Arial" pitchFamily="34" charset="-122"/>
                <a:cs typeface="Arial" pitchFamily="34" charset="-120"/>
              </a:rPr>
              <a:t>1</a:t>
            </a:r>
            <a:endParaRPr lang="en-US" sz="550" dirty="0"/>
          </a:p>
        </p:txBody>
      </p:sp>
      <p:sp>
        <p:nvSpPr>
          <p:cNvPr id="34" name="Text 32"/>
          <p:cNvSpPr/>
          <p:nvPr/>
        </p:nvSpPr>
        <p:spPr>
          <a:xfrm>
            <a:off x="9297457" y="4613854"/>
            <a:ext cx="686640" cy="107947"/>
          </a:xfrm>
          <a:prstGeom prst="rect">
            <a:avLst/>
          </a:prstGeom>
          <a:noFill/>
          <a:ln/>
        </p:spPr>
        <p:txBody>
          <a:bodyPr wrap="none" lIns="0" tIns="0" rIns="0" bIns="0" rtlCol="0" anchor="t"/>
          <a:lstStyle/>
          <a:p>
            <a:pPr algn="l" indent="0" marL="0">
              <a:lnSpc>
                <a:spcPts val="1260"/>
              </a:lnSpc>
              <a:buNone/>
            </a:pPr>
            <a:r>
              <a:rPr lang="en-US" sz="770" b="1" dirty="0">
                <a:solidFill>
                  <a:srgbClr val="16161A"/>
                </a:solidFill>
                <a:latin typeface="Arial" pitchFamily="34" charset="0"/>
                <a:ea typeface="Arial" pitchFamily="34" charset="-122"/>
                <a:cs typeface="Arial" pitchFamily="34" charset="-120"/>
              </a:rPr>
              <a:t>Competitor B</a:t>
            </a:r>
            <a:endParaRPr lang="en-US" sz="770" dirty="0"/>
          </a:p>
        </p:txBody>
      </p:sp>
      <p:sp>
        <p:nvSpPr>
          <p:cNvPr id="35" name="Text 33"/>
          <p:cNvSpPr/>
          <p:nvPr/>
        </p:nvSpPr>
        <p:spPr>
          <a:xfrm>
            <a:off x="10034138" y="4624768"/>
            <a:ext cx="89902" cy="76198"/>
          </a:xfrm>
          <a:prstGeom prst="rect">
            <a:avLst/>
          </a:prstGeom>
          <a:noFill/>
          <a:ln/>
        </p:spPr>
        <p:txBody>
          <a:bodyPr wrap="none" lIns="0" tIns="0" rIns="0" bIns="0" rtlCol="0" anchor="t"/>
          <a:lstStyle/>
          <a:p>
            <a:pPr algn="l" indent="0" marL="0">
              <a:lnSpc>
                <a:spcPts val="890"/>
              </a:lnSpc>
              <a:buNone/>
            </a:pPr>
            <a:r>
              <a:rPr lang="en-US" sz="550" dirty="0">
                <a:solidFill>
                  <a:srgbClr val="3D3D45"/>
                </a:solidFill>
                <a:latin typeface="Arial" pitchFamily="34" charset="0"/>
                <a:ea typeface="Arial" pitchFamily="34" charset="-122"/>
                <a:cs typeface="Arial" pitchFamily="34" charset="-120"/>
              </a:rPr>
              <a:t>2</a:t>
            </a:r>
            <a:endParaRPr lang="en-US" sz="550" dirty="0"/>
          </a:p>
        </p:txBody>
      </p:sp>
      <p:sp>
        <p:nvSpPr>
          <p:cNvPr id="36" name="Text 34"/>
          <p:cNvSpPr/>
          <p:nvPr/>
        </p:nvSpPr>
        <p:spPr>
          <a:xfrm>
            <a:off x="9297457" y="4799885"/>
            <a:ext cx="686640" cy="107947"/>
          </a:xfrm>
          <a:prstGeom prst="rect">
            <a:avLst/>
          </a:prstGeom>
          <a:noFill/>
          <a:ln/>
        </p:spPr>
        <p:txBody>
          <a:bodyPr wrap="none" lIns="0" tIns="0" rIns="0" bIns="0" rtlCol="0" anchor="t"/>
          <a:lstStyle/>
          <a:p>
            <a:pPr algn="l" indent="0" marL="0">
              <a:lnSpc>
                <a:spcPts val="1260"/>
              </a:lnSpc>
              <a:buNone/>
            </a:pPr>
            <a:r>
              <a:rPr lang="en-US" sz="770" b="1" dirty="0">
                <a:solidFill>
                  <a:srgbClr val="16161A"/>
                </a:solidFill>
                <a:latin typeface="Arial" pitchFamily="34" charset="0"/>
                <a:ea typeface="Arial" pitchFamily="34" charset="-122"/>
                <a:cs typeface="Arial" pitchFamily="34" charset="-120"/>
              </a:rPr>
              <a:t>Competitor C</a:t>
            </a:r>
            <a:endParaRPr lang="en-US" sz="770" dirty="0"/>
          </a:p>
        </p:txBody>
      </p:sp>
      <p:sp>
        <p:nvSpPr>
          <p:cNvPr id="37" name="Text 35"/>
          <p:cNvSpPr/>
          <p:nvPr/>
        </p:nvSpPr>
        <p:spPr>
          <a:xfrm>
            <a:off x="10034138" y="4810798"/>
            <a:ext cx="89902" cy="76198"/>
          </a:xfrm>
          <a:prstGeom prst="rect">
            <a:avLst/>
          </a:prstGeom>
          <a:noFill/>
          <a:ln/>
        </p:spPr>
        <p:txBody>
          <a:bodyPr wrap="none" lIns="0" tIns="0" rIns="0" bIns="0" rtlCol="0" anchor="t"/>
          <a:lstStyle/>
          <a:p>
            <a:pPr algn="l" indent="0" marL="0">
              <a:lnSpc>
                <a:spcPts val="890"/>
              </a:lnSpc>
              <a:buNone/>
            </a:pPr>
            <a:r>
              <a:rPr lang="en-US" sz="550" dirty="0">
                <a:solidFill>
                  <a:srgbClr val="3D3D45"/>
                </a:solidFill>
                <a:latin typeface="Arial" pitchFamily="34" charset="0"/>
                <a:ea typeface="Arial" pitchFamily="34" charset="-122"/>
                <a:cs typeface="Arial" pitchFamily="34" charset="-120"/>
              </a:rPr>
              <a:t>3</a:t>
            </a:r>
            <a:endParaRPr lang="en-US" sz="550" dirty="0"/>
          </a:p>
        </p:txBody>
      </p:sp>
      <p:sp>
        <p:nvSpPr>
          <p:cNvPr id="38" name="Text 36"/>
          <p:cNvSpPr/>
          <p:nvPr/>
        </p:nvSpPr>
        <p:spPr>
          <a:xfrm>
            <a:off x="9258069" y="5087513"/>
            <a:ext cx="2084780" cy="107947"/>
          </a:xfrm>
          <a:prstGeom prst="rect">
            <a:avLst/>
          </a:prstGeom>
          <a:noFill/>
          <a:ln/>
        </p:spPr>
        <p:txBody>
          <a:bodyPr wrap="none" lIns="0" tIns="0" rIns="0" bIns="0" rtlCol="0" anchor="t"/>
          <a:lstStyle/>
          <a:p>
            <a:pPr algn="l" indent="0" marL="0">
              <a:lnSpc>
                <a:spcPts val="1300"/>
              </a:lnSpc>
              <a:buNone/>
            </a:pPr>
            <a:r>
              <a:rPr lang="en-US" sz="770" b="1" dirty="0">
                <a:solidFill>
                  <a:srgbClr val="A50D26"/>
                </a:solidFill>
                <a:latin typeface="Arial" pitchFamily="34" charset="0"/>
                <a:ea typeface="Arial" pitchFamily="34" charset="-122"/>
                <a:cs typeface="Arial" pitchFamily="34" charset="-120"/>
              </a:rPr>
              <a:t>Your company: not mentioned</a:t>
            </a:r>
            <a:endParaRPr lang="en-US" sz="770" dirty="0"/>
          </a:p>
        </p:txBody>
      </p:sp>
      <p:sp>
        <p:nvSpPr>
          <p:cNvPr id="39" name="Text 37"/>
          <p:cNvSpPr/>
          <p:nvPr/>
        </p:nvSpPr>
        <p:spPr>
          <a:xfrm>
            <a:off x="761981" y="6050704"/>
            <a:ext cx="6507328" cy="273043"/>
          </a:xfrm>
          <a:prstGeom prst="rect">
            <a:avLst/>
          </a:prstGeom>
          <a:noFill/>
          <a:ln/>
        </p:spPr>
        <p:txBody>
          <a:bodyPr wrap="none" lIns="0" tIns="0" rIns="0" bIns="0" rtlCol="0" anchor="t"/>
          <a:lstStyle/>
          <a:p>
            <a:pPr algn="l" indent="0" marL="0">
              <a:lnSpc>
                <a:spcPts val="2180"/>
              </a:lnSpc>
              <a:buNone/>
            </a:pPr>
            <a:r>
              <a:rPr lang="en-US" sz="1860" b="1" dirty="0">
                <a:solidFill>
                  <a:srgbClr val="16161A"/>
                </a:solidFill>
                <a:latin typeface="Arial Narrow" pitchFamily="34" charset="0"/>
                <a:ea typeface="Arial Narrow" pitchFamily="34" charset="-122"/>
                <a:cs typeface="Arial Narrow" pitchFamily="34" charset="-120"/>
              </a:rPr>
              <a:t>If customers can't find you, they can't buy from you.</a:t>
            </a:r>
            <a:endParaRPr lang="en-US" sz="1860" dirty="0"/>
          </a:p>
        </p:txBody>
      </p:sp>
      <p:sp>
        <p:nvSpPr>
          <p:cNvPr id="40" name="Text 38"/>
          <p:cNvSpPr/>
          <p:nvPr/>
        </p:nvSpPr>
        <p:spPr>
          <a:xfrm>
            <a:off x="7238819" y="5879953"/>
            <a:ext cx="945416" cy="609585"/>
          </a:xfrm>
          <a:prstGeom prst="rect">
            <a:avLst/>
          </a:prstGeom>
          <a:noFill/>
          <a:ln/>
        </p:spPr>
        <p:txBody>
          <a:bodyPr wrap="none" lIns="0" tIns="0" rIns="0" bIns="0" rtlCol="0" anchor="t"/>
          <a:lstStyle/>
          <a:p>
            <a:pPr algn="l" indent="0" marL="0">
              <a:lnSpc>
                <a:spcPts val="4830"/>
              </a:lnSpc>
              <a:buNone/>
            </a:pPr>
            <a:r>
              <a:rPr lang="en-US" sz="4120" b="1" dirty="0">
                <a:solidFill>
                  <a:srgbClr val="C8102E"/>
                </a:solidFill>
                <a:latin typeface="Arial Narrow" pitchFamily="34" charset="0"/>
                <a:ea typeface="Arial Narrow" pitchFamily="34" charset="-122"/>
                <a:cs typeface="Arial Narrow" pitchFamily="34" charset="-120"/>
              </a:rPr>
              <a:t>68%</a:t>
            </a:r>
            <a:endParaRPr lang="en-US" sz="4120" dirty="0"/>
          </a:p>
        </p:txBody>
      </p:sp>
      <p:sp>
        <p:nvSpPr>
          <p:cNvPr id="41" name="Text 39"/>
          <p:cNvSpPr/>
          <p:nvPr/>
        </p:nvSpPr>
        <p:spPr>
          <a:xfrm>
            <a:off x="8203102" y="6116881"/>
            <a:ext cx="3484741" cy="133347"/>
          </a:xfrm>
          <a:prstGeom prst="rect">
            <a:avLst/>
          </a:prstGeom>
          <a:noFill/>
          <a:ln/>
        </p:spPr>
        <p:txBody>
          <a:bodyPr wrap="non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of US Google searches ended without a click to any website.</a:t>
            </a:r>
            <a:endParaRPr lang="en-US" sz="91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454231" y="414823"/>
            <a:ext cx="1975483"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02</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BETTER TOGETHER</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Two engines.</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One pipeline.</a:t>
            </a:r>
            <a:endParaRPr lang="en-US" sz="3920" dirty="0"/>
          </a:p>
        </p:txBody>
      </p:sp>
      <p:sp>
        <p:nvSpPr>
          <p:cNvPr id="5" name="Text 3"/>
          <p:cNvSpPr/>
          <p:nvPr/>
        </p:nvSpPr>
        <p:spPr>
          <a:xfrm>
            <a:off x="958826" y="2520887"/>
            <a:ext cx="2455103" cy="101597"/>
          </a:xfrm>
          <a:prstGeom prst="rect">
            <a:avLst/>
          </a:prstGeom>
          <a:noFill/>
          <a:ln/>
        </p:spPr>
        <p:txBody>
          <a:bodyPr wrap="none" lIns="0" tIns="0" rIns="0" bIns="0" rtlCol="0" anchor="t"/>
          <a:lstStyle/>
          <a:p>
            <a:pPr algn="l" indent="0" marL="0">
              <a:lnSpc>
                <a:spcPts val="1230"/>
              </a:lnSpc>
              <a:buNone/>
            </a:pPr>
            <a:r>
              <a:rPr lang="en-US" sz="730" b="1" dirty="0">
                <a:solidFill>
                  <a:srgbClr val="71717A"/>
                </a:solidFill>
                <a:latin typeface="Arial" pitchFamily="34" charset="0"/>
                <a:ea typeface="Arial" pitchFamily="34" charset="-122"/>
                <a:cs typeface="Arial" pitchFamily="34" charset="-120"/>
              </a:rPr>
              <a:t>OUTBOUND BDR</a:t>
            </a:r>
            <a:endParaRPr lang="en-US" sz="730" dirty="0"/>
          </a:p>
        </p:txBody>
      </p:sp>
      <p:sp>
        <p:nvSpPr>
          <p:cNvPr id="6" name="Text 4"/>
          <p:cNvSpPr/>
          <p:nvPr/>
        </p:nvSpPr>
        <p:spPr>
          <a:xfrm>
            <a:off x="958826" y="2695706"/>
            <a:ext cx="2455103" cy="234944"/>
          </a:xfrm>
          <a:prstGeom prst="rect">
            <a:avLst/>
          </a:prstGeom>
          <a:noFill/>
          <a:ln/>
        </p:spPr>
        <p:txBody>
          <a:bodyPr wrap="none" lIns="0" tIns="0" rIns="0" bIns="0" rtlCol="0" anchor="t"/>
          <a:lstStyle/>
          <a:p>
            <a:pPr algn="l" indent="0" marL="0">
              <a:lnSpc>
                <a:spcPts val="1840"/>
              </a:lnSpc>
              <a:buNone/>
            </a:pPr>
            <a:r>
              <a:rPr lang="en-US" sz="1570" b="1" dirty="0">
                <a:solidFill>
                  <a:srgbClr val="16161A"/>
                </a:solidFill>
                <a:latin typeface="Arial Narrow" pitchFamily="34" charset="0"/>
                <a:ea typeface="Arial Narrow" pitchFamily="34" charset="-122"/>
                <a:cs typeface="Arial Narrow" pitchFamily="34" charset="-120"/>
              </a:rPr>
              <a:t>Starts the conversation</a:t>
            </a:r>
            <a:endParaRPr lang="en-US" sz="1570" dirty="0"/>
          </a:p>
        </p:txBody>
      </p:sp>
      <p:sp>
        <p:nvSpPr>
          <p:cNvPr id="7" name="Text 5"/>
          <p:cNvSpPr/>
          <p:nvPr/>
        </p:nvSpPr>
        <p:spPr>
          <a:xfrm>
            <a:off x="1238219" y="3193970"/>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Calls every working day</a:t>
            </a:r>
            <a:endParaRPr lang="en-US" sz="960" dirty="0"/>
          </a:p>
        </p:txBody>
      </p:sp>
      <p:sp>
        <p:nvSpPr>
          <p:cNvPr id="8" name="Text 6"/>
          <p:cNvSpPr/>
          <p:nvPr/>
        </p:nvSpPr>
        <p:spPr>
          <a:xfrm>
            <a:off x="1238219" y="3460663"/>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Short, text-only emails</a:t>
            </a:r>
            <a:endParaRPr lang="en-US" sz="960" dirty="0"/>
          </a:p>
        </p:txBody>
      </p:sp>
      <p:sp>
        <p:nvSpPr>
          <p:cNvPr id="9" name="Text 7"/>
          <p:cNvSpPr/>
          <p:nvPr/>
        </p:nvSpPr>
        <p:spPr>
          <a:xfrm>
            <a:off x="1238219" y="3727357"/>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LinkedIn connections</a:t>
            </a:r>
            <a:endParaRPr lang="en-US" sz="960" dirty="0"/>
          </a:p>
        </p:txBody>
      </p:sp>
      <p:sp>
        <p:nvSpPr>
          <p:cNvPr id="10" name="Text 8"/>
          <p:cNvSpPr/>
          <p:nvPr/>
        </p:nvSpPr>
        <p:spPr>
          <a:xfrm>
            <a:off x="1238219" y="3994050"/>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Direct mail</a:t>
            </a:r>
            <a:endParaRPr lang="en-US" sz="960" dirty="0"/>
          </a:p>
        </p:txBody>
      </p:sp>
      <p:sp>
        <p:nvSpPr>
          <p:cNvPr id="11" name="Text 9"/>
          <p:cNvSpPr/>
          <p:nvPr/>
        </p:nvSpPr>
        <p:spPr>
          <a:xfrm>
            <a:off x="1238219" y="4424053"/>
            <a:ext cx="2153358" cy="566823"/>
          </a:xfrm>
          <a:prstGeom prst="rect">
            <a:avLst/>
          </a:prstGeom>
          <a:noFill/>
          <a:ln/>
        </p:spPr>
        <p:txBody>
          <a:bodyPr wrap="square" lIns="0" tIns="0" rIns="0" bIns="0" rtlCol="0" anchor="t"/>
          <a:lstStyle/>
          <a:p>
            <a:pPr algn="l" indent="0" marL="0">
              <a:lnSpc>
                <a:spcPts val="1170"/>
              </a:lnSpc>
              <a:buNone/>
            </a:pPr>
            <a:r>
              <a:rPr lang="en-US" sz="820" dirty="0">
                <a:solidFill>
                  <a:srgbClr val="3D3D45"/>
                </a:solidFill>
                <a:latin typeface="Arial" pitchFamily="34" charset="0"/>
                <a:ea typeface="Arial" pitchFamily="34" charset="-122"/>
                <a:cs typeface="Arial" pitchFamily="34" charset="-120"/>
              </a:rPr>
              <a:t>When a buyer asks for more information, your SDRs have a growing library of your content to share, and they call the companies that visit your site.</a:t>
            </a:r>
            <a:endParaRPr lang="en-US" sz="820" dirty="0"/>
          </a:p>
        </p:txBody>
      </p:sp>
      <p:sp>
        <p:nvSpPr>
          <p:cNvPr id="12" name="Text 10"/>
          <p:cNvSpPr/>
          <p:nvPr/>
        </p:nvSpPr>
        <p:spPr>
          <a:xfrm>
            <a:off x="3924202" y="2336742"/>
            <a:ext cx="4690755" cy="203195"/>
          </a:xfrm>
          <a:prstGeom prst="rect">
            <a:avLst/>
          </a:prstGeom>
          <a:noFill/>
          <a:ln/>
        </p:spPr>
        <p:txBody>
          <a:bodyPr wrap="none" lIns="0" tIns="0" rIns="0" bIns="0" rtlCol="0" anchor="t"/>
          <a:lstStyle/>
          <a:p>
            <a:pPr algn="l" indent="0" marL="0">
              <a:lnSpc>
                <a:spcPts val="1680"/>
              </a:lnSpc>
              <a:buNone/>
            </a:pPr>
            <a:r>
              <a:rPr lang="en-US" sz="1370" b="1" dirty="0">
                <a:solidFill>
                  <a:srgbClr val="16161A"/>
                </a:solidFill>
                <a:latin typeface="Arial Narrow" pitchFamily="34" charset="0"/>
                <a:ea typeface="Arial Narrow" pitchFamily="34" charset="-122"/>
                <a:cs typeface="Arial Narrow" pitchFamily="34" charset="-120"/>
              </a:rPr>
              <a:t>The fuel loop</a:t>
            </a:r>
            <a:endParaRPr lang="en-US" sz="1370" dirty="0"/>
          </a:p>
        </p:txBody>
      </p:sp>
      <p:sp>
        <p:nvSpPr>
          <p:cNvPr id="13" name="Text 11"/>
          <p:cNvSpPr/>
          <p:nvPr/>
        </p:nvSpPr>
        <p:spPr>
          <a:xfrm>
            <a:off x="4005857" y="2690348"/>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1</a:t>
            </a:r>
            <a:endParaRPr lang="en-US" sz="730" dirty="0"/>
          </a:p>
        </p:txBody>
      </p:sp>
      <p:sp>
        <p:nvSpPr>
          <p:cNvPr id="14" name="Text 12"/>
          <p:cNvSpPr/>
          <p:nvPr/>
        </p:nvSpPr>
        <p:spPr>
          <a:xfrm>
            <a:off x="4241694" y="2632604"/>
            <a:ext cx="3209464"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A new blog every business day</a:t>
            </a:r>
            <a:endParaRPr lang="en-US" sz="960" dirty="0"/>
          </a:p>
        </p:txBody>
      </p:sp>
      <p:sp>
        <p:nvSpPr>
          <p:cNvPr id="15" name="Text 13"/>
          <p:cNvSpPr/>
          <p:nvPr/>
        </p:nvSpPr>
        <p:spPr>
          <a:xfrm>
            <a:off x="4241694" y="2796907"/>
            <a:ext cx="3209464" cy="101597"/>
          </a:xfrm>
          <a:prstGeom prst="rect">
            <a:avLst/>
          </a:prstGeom>
          <a:noFill/>
          <a:ln/>
        </p:spPr>
        <p:txBody>
          <a:bodyPr wrap="non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Written from the questions your buyers ask</a:t>
            </a:r>
            <a:endParaRPr lang="en-US" sz="730" dirty="0"/>
          </a:p>
        </p:txBody>
      </p:sp>
      <p:sp>
        <p:nvSpPr>
          <p:cNvPr id="16" name="Text 14"/>
          <p:cNvSpPr/>
          <p:nvPr/>
        </p:nvSpPr>
        <p:spPr>
          <a:xfrm>
            <a:off x="7466199" y="2696103"/>
            <a:ext cx="801294" cy="101597"/>
          </a:xfrm>
          <a:prstGeom prst="rect">
            <a:avLst/>
          </a:prstGeom>
          <a:noFill/>
          <a:ln/>
        </p:spPr>
        <p:txBody>
          <a:bodyPr wrap="none" lIns="0" tIns="0" rIns="0" bIns="0" rtlCol="0" anchor="t"/>
          <a:lstStyle/>
          <a:p>
            <a:pPr algn="r" indent="0" marL="0">
              <a:lnSpc>
                <a:spcPts val="1120"/>
              </a:lnSpc>
              <a:buNone/>
            </a:pPr>
            <a:r>
              <a:rPr lang="en-US" sz="690" b="1" dirty="0">
                <a:solidFill>
                  <a:srgbClr val="A50D26"/>
                </a:solidFill>
                <a:latin typeface="Arial" pitchFamily="34" charset="0"/>
                <a:ea typeface="Arial" pitchFamily="34" charset="-122"/>
                <a:cs typeface="Arial" pitchFamily="34" charset="-120"/>
              </a:rPr>
              <a:t>INBOUND SDR</a:t>
            </a:r>
            <a:endParaRPr lang="en-US" sz="690" dirty="0"/>
          </a:p>
        </p:txBody>
      </p:sp>
      <p:sp>
        <p:nvSpPr>
          <p:cNvPr id="17" name="Text 15"/>
          <p:cNvSpPr/>
          <p:nvPr/>
        </p:nvSpPr>
        <p:spPr>
          <a:xfrm>
            <a:off x="4005857" y="3019945"/>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2</a:t>
            </a:r>
            <a:endParaRPr lang="en-US" sz="730" dirty="0"/>
          </a:p>
        </p:txBody>
      </p:sp>
      <p:sp>
        <p:nvSpPr>
          <p:cNvPr id="18" name="Text 16"/>
          <p:cNvSpPr/>
          <p:nvPr/>
        </p:nvSpPr>
        <p:spPr>
          <a:xfrm>
            <a:off x="4241694" y="2962201"/>
            <a:ext cx="3209464"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Posted to up to 3 social platforms</a:t>
            </a:r>
            <a:endParaRPr lang="en-US" sz="960" dirty="0"/>
          </a:p>
        </p:txBody>
      </p:sp>
      <p:sp>
        <p:nvSpPr>
          <p:cNvPr id="19" name="Text 17"/>
          <p:cNvSpPr/>
          <p:nvPr/>
        </p:nvSpPr>
        <p:spPr>
          <a:xfrm>
            <a:off x="4241694" y="3126503"/>
            <a:ext cx="3209464" cy="101597"/>
          </a:xfrm>
          <a:prstGeom prst="rect">
            <a:avLst/>
          </a:prstGeom>
          <a:noFill/>
          <a:ln/>
        </p:spPr>
        <p:txBody>
          <a:bodyPr wrap="non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Chosen from LinkedIn, Facebook, Instagram, TikTok, YouTube and X</a:t>
            </a:r>
            <a:endParaRPr lang="en-US" sz="730" dirty="0"/>
          </a:p>
        </p:txBody>
      </p:sp>
      <p:sp>
        <p:nvSpPr>
          <p:cNvPr id="20" name="Text 18"/>
          <p:cNvSpPr/>
          <p:nvPr/>
        </p:nvSpPr>
        <p:spPr>
          <a:xfrm>
            <a:off x="7466199" y="3025699"/>
            <a:ext cx="801294" cy="101597"/>
          </a:xfrm>
          <a:prstGeom prst="rect">
            <a:avLst/>
          </a:prstGeom>
          <a:noFill/>
          <a:ln/>
        </p:spPr>
        <p:txBody>
          <a:bodyPr wrap="none" lIns="0" tIns="0" rIns="0" bIns="0" rtlCol="0" anchor="t"/>
          <a:lstStyle/>
          <a:p>
            <a:pPr algn="r" indent="0" marL="0">
              <a:lnSpc>
                <a:spcPts val="1120"/>
              </a:lnSpc>
              <a:buNone/>
            </a:pPr>
            <a:r>
              <a:rPr lang="en-US" sz="690" b="1" dirty="0">
                <a:solidFill>
                  <a:srgbClr val="A50D26"/>
                </a:solidFill>
                <a:latin typeface="Arial" pitchFamily="34" charset="0"/>
                <a:ea typeface="Arial" pitchFamily="34" charset="-122"/>
                <a:cs typeface="Arial" pitchFamily="34" charset="-120"/>
              </a:rPr>
              <a:t>INBOUND SDR</a:t>
            </a:r>
            <a:endParaRPr lang="en-US" sz="690" dirty="0"/>
          </a:p>
        </p:txBody>
      </p:sp>
      <p:sp>
        <p:nvSpPr>
          <p:cNvPr id="21" name="Text 19"/>
          <p:cNvSpPr/>
          <p:nvPr/>
        </p:nvSpPr>
        <p:spPr>
          <a:xfrm>
            <a:off x="4012207" y="3432089"/>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3</a:t>
            </a:r>
            <a:endParaRPr lang="en-US" sz="730" dirty="0"/>
          </a:p>
        </p:txBody>
      </p:sp>
      <p:sp>
        <p:nvSpPr>
          <p:cNvPr id="22" name="Text 20"/>
          <p:cNvSpPr/>
          <p:nvPr/>
        </p:nvSpPr>
        <p:spPr>
          <a:xfrm>
            <a:off x="4248044" y="3374345"/>
            <a:ext cx="3195748"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Your new connections see it</a:t>
            </a:r>
            <a:endParaRPr lang="en-US" sz="960" dirty="0"/>
          </a:p>
        </p:txBody>
      </p:sp>
      <p:sp>
        <p:nvSpPr>
          <p:cNvPr id="23" name="Text 21"/>
          <p:cNvSpPr/>
          <p:nvPr/>
        </p:nvSpPr>
        <p:spPr>
          <a:xfrm>
            <a:off x="4248044" y="3538647"/>
            <a:ext cx="3195748" cy="222443"/>
          </a:xfrm>
          <a:prstGeom prst="rect">
            <a:avLst/>
          </a:prstGeom>
          <a:noFill/>
          <a:ln/>
        </p:spPr>
        <p:txBody>
          <a:bodyPr wrap="squar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The buyers your SDRs connect with see your posts in their feed between touches</a:t>
            </a:r>
            <a:endParaRPr lang="en-US" sz="730" dirty="0"/>
          </a:p>
        </p:txBody>
      </p:sp>
      <p:sp>
        <p:nvSpPr>
          <p:cNvPr id="24" name="Text 22"/>
          <p:cNvSpPr/>
          <p:nvPr/>
        </p:nvSpPr>
        <p:spPr>
          <a:xfrm>
            <a:off x="7944183" y="3437844"/>
            <a:ext cx="316960" cy="101597"/>
          </a:xfrm>
          <a:prstGeom prst="rect">
            <a:avLst/>
          </a:prstGeom>
          <a:noFill/>
          <a:ln/>
        </p:spPr>
        <p:txBody>
          <a:bodyPr wrap="none" lIns="0" tIns="0" rIns="0" bIns="0" rtlCol="0" anchor="t"/>
          <a:lstStyle/>
          <a:p>
            <a:pPr algn="r" indent="0" marL="0">
              <a:lnSpc>
                <a:spcPts val="1120"/>
              </a:lnSpc>
              <a:buNone/>
            </a:pPr>
            <a:r>
              <a:rPr lang="en-US" sz="690" b="1" dirty="0">
                <a:solidFill>
                  <a:srgbClr val="5A5A63"/>
                </a:solidFill>
                <a:latin typeface="Arial" pitchFamily="34" charset="0"/>
                <a:ea typeface="Arial" pitchFamily="34" charset="-122"/>
                <a:cs typeface="Arial" pitchFamily="34" charset="-120"/>
              </a:rPr>
              <a:t>BOTH</a:t>
            </a:r>
            <a:endParaRPr lang="en-US" sz="690" dirty="0"/>
          </a:p>
        </p:txBody>
      </p:sp>
      <p:sp>
        <p:nvSpPr>
          <p:cNvPr id="25" name="Text 23"/>
          <p:cNvSpPr/>
          <p:nvPr/>
        </p:nvSpPr>
        <p:spPr>
          <a:xfrm>
            <a:off x="4012207" y="3882531"/>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4</a:t>
            </a:r>
            <a:endParaRPr lang="en-US" sz="730" dirty="0"/>
          </a:p>
        </p:txBody>
      </p:sp>
      <p:sp>
        <p:nvSpPr>
          <p:cNvPr id="26" name="Text 24"/>
          <p:cNvSpPr/>
          <p:nvPr/>
        </p:nvSpPr>
        <p:spPr>
          <a:xfrm>
            <a:off x="4248044" y="3824787"/>
            <a:ext cx="3195748"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The buyer recognizes you</a:t>
            </a:r>
            <a:endParaRPr lang="en-US" sz="960" dirty="0"/>
          </a:p>
        </p:txBody>
      </p:sp>
      <p:sp>
        <p:nvSpPr>
          <p:cNvPr id="27" name="Text 25"/>
          <p:cNvSpPr/>
          <p:nvPr/>
        </p:nvSpPr>
        <p:spPr>
          <a:xfrm>
            <a:off x="4248044" y="3989089"/>
            <a:ext cx="3195748" cy="101597"/>
          </a:xfrm>
          <a:prstGeom prst="rect">
            <a:avLst/>
          </a:prstGeom>
          <a:noFill/>
          <a:ln/>
        </p:spPr>
        <p:txBody>
          <a:bodyPr wrap="non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When your SDR calls again, the name is familiar</a:t>
            </a:r>
            <a:endParaRPr lang="en-US" sz="730" dirty="0"/>
          </a:p>
        </p:txBody>
      </p:sp>
      <p:sp>
        <p:nvSpPr>
          <p:cNvPr id="28" name="Text 26"/>
          <p:cNvSpPr/>
          <p:nvPr/>
        </p:nvSpPr>
        <p:spPr>
          <a:xfrm>
            <a:off x="7336837" y="3888286"/>
            <a:ext cx="924307" cy="101597"/>
          </a:xfrm>
          <a:prstGeom prst="rect">
            <a:avLst/>
          </a:prstGeom>
          <a:noFill/>
          <a:ln/>
        </p:spPr>
        <p:txBody>
          <a:bodyPr wrap="none" lIns="0" tIns="0" rIns="0" bIns="0" rtlCol="0" anchor="t"/>
          <a:lstStyle/>
          <a:p>
            <a:pPr algn="r" indent="0" marL="0">
              <a:lnSpc>
                <a:spcPts val="1120"/>
              </a:lnSpc>
              <a:buNone/>
            </a:pPr>
            <a:r>
              <a:rPr lang="en-US" sz="690" b="1" dirty="0">
                <a:solidFill>
                  <a:srgbClr val="16161A"/>
                </a:solidFill>
                <a:latin typeface="Arial" pitchFamily="34" charset="0"/>
                <a:ea typeface="Arial" pitchFamily="34" charset="-122"/>
                <a:cs typeface="Arial" pitchFamily="34" charset="-120"/>
              </a:rPr>
              <a:t>OUTBOUND BDR</a:t>
            </a:r>
            <a:endParaRPr lang="en-US" sz="690" dirty="0"/>
          </a:p>
        </p:txBody>
      </p:sp>
      <p:sp>
        <p:nvSpPr>
          <p:cNvPr id="29" name="Text 27"/>
          <p:cNvSpPr/>
          <p:nvPr/>
        </p:nvSpPr>
        <p:spPr>
          <a:xfrm>
            <a:off x="4012207" y="4212128"/>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5</a:t>
            </a:r>
            <a:endParaRPr lang="en-US" sz="730" dirty="0"/>
          </a:p>
        </p:txBody>
      </p:sp>
      <p:sp>
        <p:nvSpPr>
          <p:cNvPr id="30" name="Text 28"/>
          <p:cNvSpPr/>
          <p:nvPr/>
        </p:nvSpPr>
        <p:spPr>
          <a:xfrm>
            <a:off x="4248044" y="4154384"/>
            <a:ext cx="3195748"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They look you up, and we see the visit</a:t>
            </a:r>
            <a:endParaRPr lang="en-US" sz="960" dirty="0"/>
          </a:p>
        </p:txBody>
      </p:sp>
      <p:sp>
        <p:nvSpPr>
          <p:cNvPr id="31" name="Text 29"/>
          <p:cNvSpPr/>
          <p:nvPr/>
        </p:nvSpPr>
        <p:spPr>
          <a:xfrm>
            <a:off x="4248044" y="4318686"/>
            <a:ext cx="3195748" cy="222443"/>
          </a:xfrm>
          <a:prstGeom prst="rect">
            <a:avLst/>
          </a:prstGeom>
          <a:noFill/>
          <a:ln/>
        </p:spPr>
        <p:txBody>
          <a:bodyPr wrap="squar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Your site and AI answers back it up; visitor identification flags the company for your SDR</a:t>
            </a:r>
            <a:endParaRPr lang="en-US" sz="730" dirty="0"/>
          </a:p>
        </p:txBody>
      </p:sp>
      <p:sp>
        <p:nvSpPr>
          <p:cNvPr id="32" name="Text 30"/>
          <p:cNvSpPr/>
          <p:nvPr/>
        </p:nvSpPr>
        <p:spPr>
          <a:xfrm>
            <a:off x="7944183" y="4217882"/>
            <a:ext cx="316960" cy="101597"/>
          </a:xfrm>
          <a:prstGeom prst="rect">
            <a:avLst/>
          </a:prstGeom>
          <a:noFill/>
          <a:ln/>
        </p:spPr>
        <p:txBody>
          <a:bodyPr wrap="none" lIns="0" tIns="0" rIns="0" bIns="0" rtlCol="0" anchor="t"/>
          <a:lstStyle/>
          <a:p>
            <a:pPr algn="r" indent="0" marL="0">
              <a:lnSpc>
                <a:spcPts val="1120"/>
              </a:lnSpc>
              <a:buNone/>
            </a:pPr>
            <a:r>
              <a:rPr lang="en-US" sz="690" b="1" dirty="0">
                <a:solidFill>
                  <a:srgbClr val="5A5A63"/>
                </a:solidFill>
                <a:latin typeface="Arial" pitchFamily="34" charset="0"/>
                <a:ea typeface="Arial" pitchFamily="34" charset="-122"/>
                <a:cs typeface="Arial" pitchFamily="34" charset="-120"/>
              </a:rPr>
              <a:t>BOTH</a:t>
            </a:r>
            <a:endParaRPr lang="en-US" sz="690" dirty="0"/>
          </a:p>
        </p:txBody>
      </p:sp>
      <p:sp>
        <p:nvSpPr>
          <p:cNvPr id="33" name="Text 31"/>
          <p:cNvSpPr/>
          <p:nvPr/>
        </p:nvSpPr>
        <p:spPr>
          <a:xfrm>
            <a:off x="4012207" y="4662569"/>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6</a:t>
            </a:r>
            <a:endParaRPr lang="en-US" sz="730" dirty="0"/>
          </a:p>
        </p:txBody>
      </p:sp>
      <p:sp>
        <p:nvSpPr>
          <p:cNvPr id="34" name="Text 32"/>
          <p:cNvSpPr/>
          <p:nvPr/>
        </p:nvSpPr>
        <p:spPr>
          <a:xfrm>
            <a:off x="4248044" y="4604826"/>
            <a:ext cx="3195748"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The appointment holds</a:t>
            </a:r>
            <a:endParaRPr lang="en-US" sz="960" dirty="0"/>
          </a:p>
        </p:txBody>
      </p:sp>
      <p:sp>
        <p:nvSpPr>
          <p:cNvPr id="35" name="Text 33"/>
          <p:cNvSpPr/>
          <p:nvPr/>
        </p:nvSpPr>
        <p:spPr>
          <a:xfrm>
            <a:off x="4248044" y="4769128"/>
            <a:ext cx="3195748" cy="101597"/>
          </a:xfrm>
          <a:prstGeom prst="rect">
            <a:avLst/>
          </a:prstGeom>
          <a:noFill/>
          <a:ln/>
        </p:spPr>
        <p:txBody>
          <a:bodyPr wrap="non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The buyer already knows what you do</a:t>
            </a:r>
            <a:endParaRPr lang="en-US" sz="730" dirty="0"/>
          </a:p>
        </p:txBody>
      </p:sp>
      <p:sp>
        <p:nvSpPr>
          <p:cNvPr id="36" name="Text 34"/>
          <p:cNvSpPr/>
          <p:nvPr/>
        </p:nvSpPr>
        <p:spPr>
          <a:xfrm>
            <a:off x="7944183" y="4668324"/>
            <a:ext cx="316960" cy="101597"/>
          </a:xfrm>
          <a:prstGeom prst="rect">
            <a:avLst/>
          </a:prstGeom>
          <a:noFill/>
          <a:ln/>
        </p:spPr>
        <p:txBody>
          <a:bodyPr wrap="none" lIns="0" tIns="0" rIns="0" bIns="0" rtlCol="0" anchor="t"/>
          <a:lstStyle/>
          <a:p>
            <a:pPr algn="r" indent="0" marL="0">
              <a:lnSpc>
                <a:spcPts val="1120"/>
              </a:lnSpc>
              <a:buNone/>
            </a:pPr>
            <a:r>
              <a:rPr lang="en-US" sz="690" b="1" dirty="0">
                <a:solidFill>
                  <a:srgbClr val="5A5A63"/>
                </a:solidFill>
                <a:latin typeface="Arial" pitchFamily="34" charset="0"/>
                <a:ea typeface="Arial" pitchFamily="34" charset="-122"/>
                <a:cs typeface="Arial" pitchFamily="34" charset="-120"/>
              </a:rPr>
              <a:t>BOTH</a:t>
            </a:r>
            <a:endParaRPr lang="en-US" sz="690" dirty="0"/>
          </a:p>
        </p:txBody>
      </p:sp>
      <p:sp>
        <p:nvSpPr>
          <p:cNvPr id="37" name="Text 35"/>
          <p:cNvSpPr/>
          <p:nvPr/>
        </p:nvSpPr>
        <p:spPr>
          <a:xfrm>
            <a:off x="4012207" y="4992166"/>
            <a:ext cx="144979" cy="101597"/>
          </a:xfrm>
          <a:prstGeom prst="rect">
            <a:avLst/>
          </a:prstGeom>
          <a:noFill/>
          <a:ln/>
        </p:spPr>
        <p:txBody>
          <a:bodyPr wrap="none" lIns="0" tIns="0" rIns="0" bIns="0" rtlCol="0" anchor="t"/>
          <a:lstStyle/>
          <a:p>
            <a:pPr algn="l" indent="0" marL="0">
              <a:lnSpc>
                <a:spcPts val="1190"/>
              </a:lnSpc>
              <a:buNone/>
            </a:pPr>
            <a:r>
              <a:rPr lang="en-US" sz="730" b="1" dirty="0">
                <a:solidFill>
                  <a:srgbClr val="FFFFFF"/>
                </a:solidFill>
                <a:latin typeface="Arial" pitchFamily="34" charset="0"/>
                <a:ea typeface="Arial" pitchFamily="34" charset="-122"/>
                <a:cs typeface="Arial" pitchFamily="34" charset="-120"/>
              </a:rPr>
              <a:t>7</a:t>
            </a:r>
            <a:endParaRPr lang="en-US" sz="730" dirty="0"/>
          </a:p>
        </p:txBody>
      </p:sp>
      <p:sp>
        <p:nvSpPr>
          <p:cNvPr id="38" name="Text 36"/>
          <p:cNvSpPr/>
          <p:nvPr/>
        </p:nvSpPr>
        <p:spPr>
          <a:xfrm>
            <a:off x="4248044" y="4934422"/>
            <a:ext cx="3195748" cy="139697"/>
          </a:xfrm>
          <a:prstGeom prst="rect">
            <a:avLst/>
          </a:prstGeom>
          <a:noFill/>
          <a:ln/>
        </p:spPr>
        <p:txBody>
          <a:bodyPr wrap="none" lIns="0" tIns="0" rIns="0" bIns="0" rtlCol="0" anchor="t"/>
          <a:lstStyle/>
          <a:p>
            <a:pPr algn="l" indent="0" marL="0">
              <a:lnSpc>
                <a:spcPts val="1120"/>
              </a:lnSpc>
              <a:buNone/>
            </a:pPr>
            <a:r>
              <a:rPr lang="en-US" sz="960" b="1" dirty="0">
                <a:solidFill>
                  <a:srgbClr val="16161A"/>
                </a:solidFill>
                <a:latin typeface="Arial" pitchFamily="34" charset="0"/>
                <a:ea typeface="Arial" pitchFamily="34" charset="-122"/>
                <a:cs typeface="Arial" pitchFamily="34" charset="-120"/>
              </a:rPr>
              <a:t>Not now? They keep seeing you</a:t>
            </a:r>
            <a:endParaRPr lang="en-US" sz="960" dirty="0"/>
          </a:p>
        </p:txBody>
      </p:sp>
      <p:sp>
        <p:nvSpPr>
          <p:cNvPr id="39" name="Text 37"/>
          <p:cNvSpPr/>
          <p:nvPr/>
        </p:nvSpPr>
        <p:spPr>
          <a:xfrm>
            <a:off x="4248044" y="5098724"/>
            <a:ext cx="3195748" cy="101597"/>
          </a:xfrm>
          <a:prstGeom prst="rect">
            <a:avLst/>
          </a:prstGeom>
          <a:noFill/>
          <a:ln/>
        </p:spPr>
        <p:txBody>
          <a:bodyPr wrap="none" lIns="0" tIns="0" rIns="0" bIns="0" rtlCol="0" anchor="t"/>
          <a:lstStyle/>
          <a:p>
            <a:pPr algn="l" indent="0" marL="0">
              <a:lnSpc>
                <a:spcPts val="950"/>
              </a:lnSpc>
              <a:buNone/>
            </a:pPr>
            <a:r>
              <a:rPr lang="en-US" sz="730" dirty="0">
                <a:solidFill>
                  <a:srgbClr val="3D3D45"/>
                </a:solidFill>
                <a:latin typeface="Arial" pitchFamily="34" charset="0"/>
                <a:ea typeface="Arial" pitchFamily="34" charset="-122"/>
                <a:cs typeface="Arial" pitchFamily="34" charset="-120"/>
              </a:rPr>
              <a:t>Your posts stay in their feed until the timing is right</a:t>
            </a:r>
            <a:endParaRPr lang="en-US" sz="730" dirty="0"/>
          </a:p>
        </p:txBody>
      </p:sp>
      <p:sp>
        <p:nvSpPr>
          <p:cNvPr id="40" name="Text 38"/>
          <p:cNvSpPr/>
          <p:nvPr/>
        </p:nvSpPr>
        <p:spPr>
          <a:xfrm>
            <a:off x="7459849" y="4997920"/>
            <a:ext cx="801294" cy="101597"/>
          </a:xfrm>
          <a:prstGeom prst="rect">
            <a:avLst/>
          </a:prstGeom>
          <a:noFill/>
          <a:ln/>
        </p:spPr>
        <p:txBody>
          <a:bodyPr wrap="none" lIns="0" tIns="0" rIns="0" bIns="0" rtlCol="0" anchor="t"/>
          <a:lstStyle/>
          <a:p>
            <a:pPr algn="r" indent="0" marL="0">
              <a:lnSpc>
                <a:spcPts val="1120"/>
              </a:lnSpc>
              <a:buNone/>
            </a:pPr>
            <a:r>
              <a:rPr lang="en-US" sz="690" b="1" dirty="0">
                <a:solidFill>
                  <a:srgbClr val="A50D26"/>
                </a:solidFill>
                <a:latin typeface="Arial" pitchFamily="34" charset="0"/>
                <a:ea typeface="Arial" pitchFamily="34" charset="-122"/>
                <a:cs typeface="Arial" pitchFamily="34" charset="-120"/>
              </a:rPr>
              <a:t>INBOUND SDR</a:t>
            </a:r>
            <a:endParaRPr lang="en-US" sz="690" dirty="0"/>
          </a:p>
        </p:txBody>
      </p:sp>
      <p:sp>
        <p:nvSpPr>
          <p:cNvPr id="41" name="Text 39"/>
          <p:cNvSpPr/>
          <p:nvPr/>
        </p:nvSpPr>
        <p:spPr>
          <a:xfrm>
            <a:off x="3930552" y="5276718"/>
            <a:ext cx="4677039" cy="107947"/>
          </a:xfrm>
          <a:prstGeom prst="rect">
            <a:avLst/>
          </a:prstGeom>
          <a:noFill/>
          <a:ln/>
        </p:spPr>
        <p:txBody>
          <a:bodyPr wrap="none" lIns="0" tIns="0" rIns="0" bIns="0" rtlCol="0" anchor="t"/>
          <a:lstStyle/>
          <a:p>
            <a:pPr algn="l" indent="0" marL="0">
              <a:lnSpc>
                <a:spcPts val="1300"/>
              </a:lnSpc>
              <a:buNone/>
            </a:pPr>
            <a:r>
              <a:rPr lang="en-US" sz="770" b="1" dirty="0">
                <a:solidFill>
                  <a:srgbClr val="A50D26"/>
                </a:solidFill>
                <a:latin typeface="Arial" pitchFamily="34" charset="0"/>
                <a:ea typeface="Arial" pitchFamily="34" charset="-122"/>
                <a:cs typeface="Arial" pitchFamily="34" charset="-120"/>
              </a:rPr>
              <a:t>↺</a:t>
            </a:r>
            <a:pPr algn="l" indent="0" marL="0">
              <a:lnSpc>
                <a:spcPts val="1300"/>
              </a:lnSpc>
              <a:buNone/>
            </a:pPr>
            <a:r>
              <a:rPr lang="en-US" sz="770" b="1" dirty="0">
                <a:solidFill>
                  <a:srgbClr val="A50D26"/>
                </a:solidFill>
                <a:latin typeface="Arial" pitchFamily="34" charset="0"/>
                <a:ea typeface="Arial" pitchFamily="34" charset="-122"/>
                <a:cs typeface="Arial" pitchFamily="34" charset="-120"/>
              </a:rPr>
              <a:t> Back to step 3 until they are ready</a:t>
            </a:r>
            <a:endParaRPr lang="en-US" sz="770" dirty="0"/>
          </a:p>
        </p:txBody>
      </p:sp>
      <p:sp>
        <p:nvSpPr>
          <p:cNvPr id="42" name="Text 40"/>
          <p:cNvSpPr/>
          <p:nvPr/>
        </p:nvSpPr>
        <p:spPr>
          <a:xfrm>
            <a:off x="8959626" y="2520887"/>
            <a:ext cx="2455103" cy="101597"/>
          </a:xfrm>
          <a:prstGeom prst="rect">
            <a:avLst/>
          </a:prstGeom>
          <a:noFill/>
          <a:ln/>
        </p:spPr>
        <p:txBody>
          <a:bodyPr wrap="none" lIns="0" tIns="0" rIns="0" bIns="0" rtlCol="0" anchor="t"/>
          <a:lstStyle/>
          <a:p>
            <a:pPr algn="l" indent="0" marL="0">
              <a:lnSpc>
                <a:spcPts val="1230"/>
              </a:lnSpc>
              <a:buNone/>
            </a:pPr>
            <a:r>
              <a:rPr lang="en-US" sz="730" b="1" dirty="0">
                <a:solidFill>
                  <a:srgbClr val="C8102E"/>
                </a:solidFill>
                <a:latin typeface="Arial" pitchFamily="34" charset="0"/>
                <a:ea typeface="Arial" pitchFamily="34" charset="-122"/>
                <a:cs typeface="Arial" pitchFamily="34" charset="-120"/>
              </a:rPr>
              <a:t>INBOUND SDR</a:t>
            </a:r>
            <a:endParaRPr lang="en-US" sz="730" dirty="0"/>
          </a:p>
        </p:txBody>
      </p:sp>
      <p:sp>
        <p:nvSpPr>
          <p:cNvPr id="43" name="Text 41"/>
          <p:cNvSpPr/>
          <p:nvPr/>
        </p:nvSpPr>
        <p:spPr>
          <a:xfrm>
            <a:off x="8959626" y="2695706"/>
            <a:ext cx="2455103" cy="458379"/>
          </a:xfrm>
          <a:prstGeom prst="rect">
            <a:avLst/>
          </a:prstGeom>
          <a:noFill/>
          <a:ln/>
        </p:spPr>
        <p:txBody>
          <a:bodyPr wrap="square" lIns="0" tIns="0" rIns="0" bIns="0" rtlCol="0" anchor="t"/>
          <a:lstStyle/>
          <a:p>
            <a:pPr algn="l" indent="0" marL="0">
              <a:lnSpc>
                <a:spcPts val="1840"/>
              </a:lnSpc>
              <a:buNone/>
            </a:pPr>
            <a:r>
              <a:rPr lang="en-US" sz="1570" b="1" dirty="0">
                <a:solidFill>
                  <a:srgbClr val="16161A"/>
                </a:solidFill>
                <a:latin typeface="Arial Narrow" pitchFamily="34" charset="0"/>
                <a:ea typeface="Arial Narrow" pitchFamily="34" charset="-122"/>
                <a:cs typeface="Arial Narrow" pitchFamily="34" charset="-120"/>
              </a:rPr>
              <a:t>Gives every touch something to land on</a:t>
            </a:r>
            <a:endParaRPr lang="en-US" sz="1570" dirty="0"/>
          </a:p>
        </p:txBody>
      </p:sp>
      <p:sp>
        <p:nvSpPr>
          <p:cNvPr id="44" name="Text 42"/>
          <p:cNvSpPr/>
          <p:nvPr/>
        </p:nvSpPr>
        <p:spPr>
          <a:xfrm>
            <a:off x="9239019" y="3417405"/>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A blog every business day</a:t>
            </a:r>
            <a:endParaRPr lang="en-US" sz="960" dirty="0"/>
          </a:p>
        </p:txBody>
      </p:sp>
      <p:sp>
        <p:nvSpPr>
          <p:cNvPr id="45" name="Text 43"/>
          <p:cNvSpPr/>
          <p:nvPr/>
        </p:nvSpPr>
        <p:spPr>
          <a:xfrm>
            <a:off x="9239019" y="3663263"/>
            <a:ext cx="2153358" cy="586170"/>
          </a:xfrm>
          <a:prstGeom prst="rect">
            <a:avLst/>
          </a:prstGeom>
          <a:noFill/>
          <a:ln/>
        </p:spPr>
        <p:txBody>
          <a:bodyPr wrap="squar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Posted to up to 3 social platforms, chosen from LinkedIn, Facebook, Instagram, TikTok, YouTube and X</a:t>
            </a:r>
            <a:endParaRPr lang="en-US" sz="960" dirty="0"/>
          </a:p>
        </p:txBody>
      </p:sp>
      <p:sp>
        <p:nvSpPr>
          <p:cNvPr id="46" name="Text 44"/>
          <p:cNvSpPr/>
          <p:nvPr/>
        </p:nvSpPr>
        <p:spPr>
          <a:xfrm>
            <a:off x="9239019" y="4355594"/>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Your website, up to 100 pages</a:t>
            </a:r>
            <a:endParaRPr lang="en-US" sz="960" dirty="0"/>
          </a:p>
        </p:txBody>
      </p:sp>
      <p:sp>
        <p:nvSpPr>
          <p:cNvPr id="47" name="Text 45"/>
          <p:cNvSpPr/>
          <p:nvPr/>
        </p:nvSpPr>
        <p:spPr>
          <a:xfrm>
            <a:off x="9239019" y="4601452"/>
            <a:ext cx="2153358" cy="288521"/>
          </a:xfrm>
          <a:prstGeom prst="rect">
            <a:avLst/>
          </a:prstGeom>
          <a:noFill/>
          <a:ln/>
        </p:spPr>
        <p:txBody>
          <a:bodyPr wrap="squar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Local SEO and your Business Profile</a:t>
            </a:r>
            <a:endParaRPr lang="en-US" sz="960" dirty="0"/>
          </a:p>
        </p:txBody>
      </p:sp>
      <p:sp>
        <p:nvSpPr>
          <p:cNvPr id="48" name="Text 46"/>
          <p:cNvSpPr/>
          <p:nvPr/>
        </p:nvSpPr>
        <p:spPr>
          <a:xfrm>
            <a:off x="9239019" y="4996134"/>
            <a:ext cx="2153358" cy="139697"/>
          </a:xfrm>
          <a:prstGeom prst="rect">
            <a:avLst/>
          </a:prstGeom>
          <a:noFill/>
          <a:ln/>
        </p:spPr>
        <p:txBody>
          <a:bodyPr wrap="none" lIns="0" tIns="0" rIns="0" bIns="0" rtlCol="0" anchor="t"/>
          <a:lstStyle/>
          <a:p>
            <a:pPr algn="l" indent="0" marL="0">
              <a:lnSpc>
                <a:spcPts val="1170"/>
              </a:lnSpc>
              <a:buNone/>
            </a:pPr>
            <a:r>
              <a:rPr lang="en-US" sz="960" b="1" dirty="0">
                <a:solidFill>
                  <a:srgbClr val="16161A"/>
                </a:solidFill>
                <a:latin typeface="Arial" pitchFamily="34" charset="0"/>
                <a:ea typeface="Arial" pitchFamily="34" charset="-122"/>
                <a:cs typeface="Arial" pitchFamily="34" charset="-120"/>
              </a:rPr>
              <a:t>Visibility in AI search</a:t>
            </a:r>
            <a:endParaRPr lang="en-US" sz="960" dirty="0"/>
          </a:p>
        </p:txBody>
      </p:sp>
      <p:sp>
        <p:nvSpPr>
          <p:cNvPr id="49" name="Text 47"/>
          <p:cNvSpPr/>
          <p:nvPr/>
        </p:nvSpPr>
        <p:spPr>
          <a:xfrm>
            <a:off x="761981" y="6133947"/>
            <a:ext cx="11079213" cy="273043"/>
          </a:xfrm>
          <a:prstGeom prst="rect">
            <a:avLst/>
          </a:prstGeom>
          <a:noFill/>
          <a:ln/>
        </p:spPr>
        <p:txBody>
          <a:bodyPr wrap="none" lIns="0" tIns="0" rIns="0" bIns="0" rtlCol="0" anchor="t"/>
          <a:lstStyle/>
          <a:p>
            <a:pPr algn="l" indent="0" marL="0">
              <a:lnSpc>
                <a:spcPts val="2180"/>
              </a:lnSpc>
              <a:buNone/>
            </a:pPr>
            <a:r>
              <a:rPr lang="en-US" sz="1860" b="1" dirty="0">
                <a:solidFill>
                  <a:srgbClr val="16161A"/>
                </a:solidFill>
                <a:latin typeface="Arial Narrow" pitchFamily="34" charset="0"/>
                <a:ea typeface="Arial Narrow" pitchFamily="34" charset="-122"/>
                <a:cs typeface="Arial Narrow" pitchFamily="34" charset="-120"/>
              </a:rPr>
              <a:t>Run both for the best chance at a predictable pipeline.</a:t>
            </a:r>
            <a:endParaRPr lang="en-US" sz="186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970004" y="414823"/>
            <a:ext cx="2459710"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03</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THE COMPLETE PROGRAM</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Everything you need to compete online.</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One complete program.</a:t>
            </a:r>
            <a:endParaRPr lang="en-US" sz="3920" dirty="0"/>
          </a:p>
        </p:txBody>
      </p:sp>
      <p:sp>
        <p:nvSpPr>
          <p:cNvPr id="5" name="Text 3"/>
          <p:cNvSpPr/>
          <p:nvPr/>
        </p:nvSpPr>
        <p:spPr>
          <a:xfrm>
            <a:off x="920727" y="2285943"/>
            <a:ext cx="2749989" cy="184145"/>
          </a:xfrm>
          <a:prstGeom prst="rect">
            <a:avLst/>
          </a:prstGeom>
          <a:noFill/>
          <a:ln/>
        </p:spPr>
        <p:txBody>
          <a:bodyPr wrap="non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A website built to sell</a:t>
            </a:r>
            <a:endParaRPr lang="en-US" sz="1270" dirty="0"/>
          </a:p>
        </p:txBody>
      </p:sp>
      <p:sp>
        <p:nvSpPr>
          <p:cNvPr id="6" name="Text 4"/>
          <p:cNvSpPr/>
          <p:nvPr/>
        </p:nvSpPr>
        <p:spPr>
          <a:xfrm>
            <a:off x="920727" y="2513843"/>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UP TO 100 PAGES</a:t>
            </a:r>
            <a:endParaRPr lang="en-US" sz="690" dirty="0"/>
          </a:p>
        </p:txBody>
      </p:sp>
      <p:sp>
        <p:nvSpPr>
          <p:cNvPr id="7" name="Text 5"/>
          <p:cNvSpPr/>
          <p:nvPr/>
        </p:nvSpPr>
        <p:spPr>
          <a:xfrm>
            <a:off x="3930552" y="2285943"/>
            <a:ext cx="2749989" cy="373946"/>
          </a:xfrm>
          <a:prstGeom prst="rect">
            <a:avLst/>
          </a:prstGeom>
          <a:noFill/>
          <a:ln/>
        </p:spPr>
        <p:txBody>
          <a:bodyPr wrap="squar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Local SEO and your Google Business Profile</a:t>
            </a:r>
            <a:endParaRPr lang="en-US" sz="1270" dirty="0"/>
          </a:p>
        </p:txBody>
      </p:sp>
      <p:sp>
        <p:nvSpPr>
          <p:cNvPr id="8" name="Text 6"/>
          <p:cNvSpPr/>
          <p:nvPr/>
        </p:nvSpPr>
        <p:spPr>
          <a:xfrm>
            <a:off x="3930552" y="2703643"/>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MANAGED FOR YOU</a:t>
            </a:r>
            <a:endParaRPr lang="en-US" sz="690" dirty="0"/>
          </a:p>
        </p:txBody>
      </p:sp>
      <p:sp>
        <p:nvSpPr>
          <p:cNvPr id="9" name="Text 7"/>
          <p:cNvSpPr/>
          <p:nvPr/>
        </p:nvSpPr>
        <p:spPr>
          <a:xfrm>
            <a:off x="920727" y="3059433"/>
            <a:ext cx="2749989" cy="184145"/>
          </a:xfrm>
          <a:prstGeom prst="rect">
            <a:avLst/>
          </a:prstGeom>
          <a:noFill/>
          <a:ln/>
        </p:spPr>
        <p:txBody>
          <a:bodyPr wrap="non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A new blog every business day</a:t>
            </a:r>
            <a:endParaRPr lang="en-US" sz="1270" dirty="0"/>
          </a:p>
        </p:txBody>
      </p:sp>
      <p:sp>
        <p:nvSpPr>
          <p:cNvPr id="10" name="Text 8"/>
          <p:cNvSpPr/>
          <p:nvPr/>
        </p:nvSpPr>
        <p:spPr>
          <a:xfrm>
            <a:off x="920727" y="3287333"/>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EVERY BUSINESS DAY</a:t>
            </a:r>
            <a:endParaRPr lang="en-US" sz="690" dirty="0"/>
          </a:p>
        </p:txBody>
      </p:sp>
      <p:sp>
        <p:nvSpPr>
          <p:cNvPr id="11" name="Text 9"/>
          <p:cNvSpPr/>
          <p:nvPr/>
        </p:nvSpPr>
        <p:spPr>
          <a:xfrm>
            <a:off x="3930552" y="3059433"/>
            <a:ext cx="2749989" cy="373946"/>
          </a:xfrm>
          <a:prstGeom prst="rect">
            <a:avLst/>
          </a:prstGeom>
          <a:noFill/>
          <a:ln/>
        </p:spPr>
        <p:txBody>
          <a:bodyPr wrap="squar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Every blog posted to up to 3 social platforms</a:t>
            </a:r>
            <a:endParaRPr lang="en-US" sz="1270" dirty="0"/>
          </a:p>
        </p:txBody>
      </p:sp>
      <p:sp>
        <p:nvSpPr>
          <p:cNvPr id="12" name="Text 10"/>
          <p:cNvSpPr/>
          <p:nvPr/>
        </p:nvSpPr>
        <p:spPr>
          <a:xfrm>
            <a:off x="3930552" y="3477133"/>
            <a:ext cx="2749989" cy="203393"/>
          </a:xfrm>
          <a:prstGeom prst="rect">
            <a:avLst/>
          </a:prstGeom>
          <a:noFill/>
          <a:ln/>
        </p:spPr>
        <p:txBody>
          <a:bodyPr wrap="squar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CHOSEN FROM LINKEDIN, FACEBOOK, INSTAGRAM, TIKTOK, YOUTUBE AND X</a:t>
            </a:r>
            <a:endParaRPr lang="en-US" sz="690" dirty="0"/>
          </a:p>
        </p:txBody>
      </p:sp>
      <p:sp>
        <p:nvSpPr>
          <p:cNvPr id="13" name="Text 11"/>
          <p:cNvSpPr/>
          <p:nvPr/>
        </p:nvSpPr>
        <p:spPr>
          <a:xfrm>
            <a:off x="920727" y="3934719"/>
            <a:ext cx="2749989" cy="184145"/>
          </a:xfrm>
          <a:prstGeom prst="rect">
            <a:avLst/>
          </a:prstGeom>
          <a:noFill/>
          <a:ln/>
        </p:spPr>
        <p:txBody>
          <a:bodyPr wrap="non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2 to 3 expert hours a month</a:t>
            </a:r>
            <a:endParaRPr lang="en-US" sz="1270" dirty="0"/>
          </a:p>
        </p:txBody>
      </p:sp>
      <p:sp>
        <p:nvSpPr>
          <p:cNvPr id="14" name="Text 12"/>
          <p:cNvSpPr/>
          <p:nvPr/>
        </p:nvSpPr>
        <p:spPr>
          <a:xfrm>
            <a:off x="920727" y="4162619"/>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EVERY MONTH</a:t>
            </a:r>
            <a:endParaRPr lang="en-US" sz="690" dirty="0"/>
          </a:p>
        </p:txBody>
      </p:sp>
      <p:sp>
        <p:nvSpPr>
          <p:cNvPr id="15" name="Text 13"/>
          <p:cNvSpPr/>
          <p:nvPr/>
        </p:nvSpPr>
        <p:spPr>
          <a:xfrm>
            <a:off x="3930552" y="3934719"/>
            <a:ext cx="2749989" cy="373946"/>
          </a:xfrm>
          <a:prstGeom prst="rect">
            <a:avLst/>
          </a:prstGeom>
          <a:noFill/>
          <a:ln/>
        </p:spPr>
        <p:txBody>
          <a:bodyPr wrap="squar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Monthly reporting and strategist access</a:t>
            </a:r>
            <a:endParaRPr lang="en-US" sz="1270" dirty="0"/>
          </a:p>
        </p:txBody>
      </p:sp>
      <p:sp>
        <p:nvSpPr>
          <p:cNvPr id="16" name="Text 14"/>
          <p:cNvSpPr/>
          <p:nvPr/>
        </p:nvSpPr>
        <p:spPr>
          <a:xfrm>
            <a:off x="3930552" y="4352419"/>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ANY TIME YOU ASK</a:t>
            </a:r>
            <a:endParaRPr lang="en-US" sz="690" dirty="0"/>
          </a:p>
        </p:txBody>
      </p:sp>
      <p:sp>
        <p:nvSpPr>
          <p:cNvPr id="17" name="Text 15"/>
          <p:cNvSpPr/>
          <p:nvPr/>
        </p:nvSpPr>
        <p:spPr>
          <a:xfrm>
            <a:off x="920727" y="4708209"/>
            <a:ext cx="2749989" cy="184145"/>
          </a:xfrm>
          <a:prstGeom prst="rect">
            <a:avLst/>
          </a:prstGeom>
          <a:noFill/>
          <a:ln/>
        </p:spPr>
        <p:txBody>
          <a:bodyPr wrap="non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One white paper</a:t>
            </a:r>
            <a:endParaRPr lang="en-US" sz="1270" dirty="0"/>
          </a:p>
        </p:txBody>
      </p:sp>
      <p:sp>
        <p:nvSpPr>
          <p:cNvPr id="18" name="Text 16"/>
          <p:cNvSpPr/>
          <p:nvPr/>
        </p:nvSpPr>
        <p:spPr>
          <a:xfrm>
            <a:off x="920727" y="4936109"/>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TO START</a:t>
            </a:r>
            <a:endParaRPr lang="en-US" sz="690" dirty="0"/>
          </a:p>
        </p:txBody>
      </p:sp>
      <p:sp>
        <p:nvSpPr>
          <p:cNvPr id="19" name="Text 17"/>
          <p:cNvSpPr/>
          <p:nvPr/>
        </p:nvSpPr>
        <p:spPr>
          <a:xfrm>
            <a:off x="3930552" y="4708209"/>
            <a:ext cx="2749989" cy="184145"/>
          </a:xfrm>
          <a:prstGeom prst="rect">
            <a:avLst/>
          </a:prstGeom>
          <a:noFill/>
          <a:ln/>
        </p:spPr>
        <p:txBody>
          <a:bodyPr wrap="none" lIns="0" tIns="0" rIns="0" bIns="0" rtlCol="0" anchor="t"/>
          <a:lstStyle/>
          <a:p>
            <a:pPr algn="l" indent="0" marL="0">
              <a:lnSpc>
                <a:spcPts val="1500"/>
              </a:lnSpc>
              <a:buNone/>
            </a:pPr>
            <a:r>
              <a:rPr lang="en-US" sz="1270" b="1" dirty="0">
                <a:solidFill>
                  <a:srgbClr val="16161A"/>
                </a:solidFill>
                <a:latin typeface="Arial Narrow" pitchFamily="34" charset="0"/>
                <a:ea typeface="Arial Narrow" pitchFamily="34" charset="-122"/>
                <a:cs typeface="Arial Narrow" pitchFamily="34" charset="-120"/>
              </a:rPr>
              <a:t>A guide for every product or service</a:t>
            </a:r>
            <a:endParaRPr lang="en-US" sz="1270" dirty="0"/>
          </a:p>
        </p:txBody>
      </p:sp>
      <p:sp>
        <p:nvSpPr>
          <p:cNvPr id="20" name="Text 18"/>
          <p:cNvSpPr/>
          <p:nvPr/>
        </p:nvSpPr>
        <p:spPr>
          <a:xfrm>
            <a:off x="3930552" y="4936109"/>
            <a:ext cx="2749989" cy="101597"/>
          </a:xfrm>
          <a:prstGeom prst="rect">
            <a:avLst/>
          </a:prstGeom>
          <a:noFill/>
          <a:ln/>
        </p:spPr>
        <p:txBody>
          <a:bodyPr wrap="none" lIns="0" tIns="0" rIns="0" bIns="0" rtlCol="0" anchor="t"/>
          <a:lstStyle/>
          <a:p>
            <a:pPr algn="l" indent="0" marL="0">
              <a:lnSpc>
                <a:spcPts val="800"/>
              </a:lnSpc>
              <a:buNone/>
            </a:pPr>
            <a:r>
              <a:rPr lang="en-US" sz="690" b="1" dirty="0">
                <a:solidFill>
                  <a:srgbClr val="A50D26"/>
                </a:solidFill>
                <a:latin typeface="Arial" pitchFamily="34" charset="0"/>
                <a:ea typeface="Arial" pitchFamily="34" charset="-122"/>
                <a:cs typeface="Arial" pitchFamily="34" charset="-120"/>
              </a:rPr>
              <a:t>ONE PER SERVICE</a:t>
            </a:r>
            <a:endParaRPr lang="en-US" sz="690" dirty="0"/>
          </a:p>
        </p:txBody>
      </p:sp>
      <p:sp>
        <p:nvSpPr>
          <p:cNvPr id="21" name="Text 19"/>
          <p:cNvSpPr/>
          <p:nvPr/>
        </p:nvSpPr>
        <p:spPr>
          <a:xfrm>
            <a:off x="7569011" y="2393890"/>
            <a:ext cx="3278042" cy="95248"/>
          </a:xfrm>
          <a:prstGeom prst="rect">
            <a:avLst/>
          </a:prstGeom>
          <a:noFill/>
          <a:ln/>
        </p:spPr>
        <p:txBody>
          <a:bodyPr wrap="none" lIns="0" tIns="0" rIns="0" bIns="0" rtlCol="0" anchor="t"/>
          <a:lstStyle/>
          <a:p>
            <a:pPr algn="l" indent="0" marL="0">
              <a:lnSpc>
                <a:spcPts val="1040"/>
              </a:lnSpc>
              <a:buNone/>
            </a:pPr>
            <a:r>
              <a:rPr lang="en-US" sz="640" dirty="0">
                <a:solidFill>
                  <a:srgbClr val="5A5A63"/>
                </a:solidFill>
                <a:latin typeface="Arial" pitchFamily="34" charset="0"/>
                <a:ea typeface="Arial" pitchFamily="34" charset="-122"/>
                <a:cs typeface="Arial" pitchFamily="34" charset="-120"/>
              </a:rPr>
              <a:t>abstraktmg.com</a:t>
            </a:r>
            <a:endParaRPr lang="en-US" sz="640" dirty="0"/>
          </a:p>
        </p:txBody>
      </p:sp>
      <p:sp>
        <p:nvSpPr>
          <p:cNvPr id="22" name="Text 20"/>
          <p:cNvSpPr/>
          <p:nvPr/>
        </p:nvSpPr>
        <p:spPr>
          <a:xfrm>
            <a:off x="6984825" y="5041774"/>
            <a:ext cx="3428914" cy="229090"/>
          </a:xfrm>
          <a:prstGeom prst="rect">
            <a:avLst/>
          </a:prstGeom>
          <a:noFill/>
          <a:ln/>
        </p:spPr>
        <p:txBody>
          <a:bodyPr wrap="square" lIns="0" tIns="0" rIns="0" bIns="0" rtlCol="0" anchor="t"/>
          <a:lstStyle/>
          <a:p>
            <a:pPr algn="l" indent="0" marL="0">
              <a:lnSpc>
                <a:spcPts val="1000"/>
              </a:lnSpc>
              <a:buNone/>
            </a:pPr>
            <a:r>
              <a:rPr lang="en-US" sz="730" dirty="0">
                <a:solidFill>
                  <a:srgbClr val="71717A"/>
                </a:solidFill>
                <a:latin typeface="Arial" pitchFamily="34" charset="0"/>
                <a:ea typeface="Arial" pitchFamily="34" charset="-122"/>
                <a:cs typeface="Arial" pitchFamily="34" charset="-120"/>
              </a:rPr>
              <a:t>Our portfolio page on abstraktmg.com, built on Astro, the same framework in the program's stack.</a:t>
            </a:r>
            <a:endParaRPr lang="en-US" sz="730" dirty="0"/>
          </a:p>
        </p:txBody>
      </p:sp>
      <p:sp>
        <p:nvSpPr>
          <p:cNvPr id="23" name="Text 21"/>
          <p:cNvSpPr/>
          <p:nvPr/>
        </p:nvSpPr>
        <p:spPr>
          <a:xfrm>
            <a:off x="761981" y="5587860"/>
            <a:ext cx="2112211" cy="101597"/>
          </a:xfrm>
          <a:prstGeom prst="rect">
            <a:avLst/>
          </a:prstGeom>
          <a:noFill/>
          <a:ln/>
        </p:spPr>
        <p:txBody>
          <a:bodyPr wrap="none" lIns="0" tIns="0" rIns="0" bIns="0" rtlCol="0" anchor="t"/>
          <a:lstStyle/>
          <a:p>
            <a:pPr algn="l" indent="0" marL="0">
              <a:lnSpc>
                <a:spcPts val="980"/>
              </a:lnSpc>
              <a:buNone/>
            </a:pPr>
            <a:r>
              <a:rPr lang="en-US" sz="690" b="1" dirty="0">
                <a:solidFill>
                  <a:srgbClr val="C8102E"/>
                </a:solidFill>
                <a:latin typeface="Arial" pitchFamily="34" charset="0"/>
                <a:ea typeface="Arial" pitchFamily="34" charset="-122"/>
                <a:cs typeface="Arial" pitchFamily="34" charset="-120"/>
              </a:rPr>
              <a:t>UP TO</a:t>
            </a:r>
            <a:endParaRPr lang="en-US" sz="690" dirty="0"/>
          </a:p>
        </p:txBody>
      </p:sp>
      <p:sp>
        <p:nvSpPr>
          <p:cNvPr id="24" name="Text 22"/>
          <p:cNvSpPr/>
          <p:nvPr/>
        </p:nvSpPr>
        <p:spPr>
          <a:xfrm>
            <a:off x="761981" y="5692831"/>
            <a:ext cx="2112211" cy="488938"/>
          </a:xfrm>
          <a:prstGeom prst="rect">
            <a:avLst/>
          </a:prstGeom>
          <a:noFill/>
          <a:ln/>
        </p:spPr>
        <p:txBody>
          <a:bodyPr wrap="none" lIns="0" tIns="0" rIns="0" bIns="0" rtlCol="0" anchor="t"/>
          <a:lstStyle/>
          <a:p>
            <a:pPr algn="l" indent="0" marL="0">
              <a:lnSpc>
                <a:spcPts val="3910"/>
              </a:lnSpc>
              <a:buNone/>
            </a:pPr>
            <a:r>
              <a:rPr lang="en-US" sz="3330" b="1" dirty="0">
                <a:solidFill>
                  <a:srgbClr val="16161A"/>
                </a:solidFill>
                <a:latin typeface="Arial Narrow" pitchFamily="34" charset="0"/>
                <a:ea typeface="Arial Narrow" pitchFamily="34" charset="-122"/>
                <a:cs typeface="Arial Narrow" pitchFamily="34" charset="-120"/>
              </a:rPr>
              <a:t>100</a:t>
            </a:r>
            <a:endParaRPr lang="en-US" sz="3330" dirty="0"/>
          </a:p>
        </p:txBody>
      </p:sp>
      <p:sp>
        <p:nvSpPr>
          <p:cNvPr id="25" name="Text 23"/>
          <p:cNvSpPr/>
          <p:nvPr/>
        </p:nvSpPr>
        <p:spPr>
          <a:xfrm>
            <a:off x="761981" y="6202009"/>
            <a:ext cx="2112211" cy="126997"/>
          </a:xfrm>
          <a:prstGeom prst="rect">
            <a:avLst/>
          </a:prstGeom>
          <a:noFill/>
          <a:ln/>
        </p:spPr>
        <p:txBody>
          <a:bodyPr wrap="none" lIns="0" tIns="0" rIns="0" bIns="0" rtlCol="0" anchor="t"/>
          <a:lstStyle/>
          <a:p>
            <a:pPr algn="l" indent="0" marL="0">
              <a:lnSpc>
                <a:spcPts val="1190"/>
              </a:lnSpc>
              <a:buNone/>
            </a:pPr>
            <a:r>
              <a:rPr lang="en-US" sz="860" dirty="0">
                <a:solidFill>
                  <a:srgbClr val="3D3D45"/>
                </a:solidFill>
                <a:latin typeface="Arial" pitchFamily="34" charset="0"/>
                <a:ea typeface="Arial" pitchFamily="34" charset="-122"/>
                <a:cs typeface="Arial" pitchFamily="34" charset="-120"/>
              </a:rPr>
              <a:t>page website</a:t>
            </a:r>
            <a:endParaRPr lang="en-US" sz="860" dirty="0"/>
          </a:p>
        </p:txBody>
      </p:sp>
      <p:sp>
        <p:nvSpPr>
          <p:cNvPr id="26" name="Text 24"/>
          <p:cNvSpPr/>
          <p:nvPr/>
        </p:nvSpPr>
        <p:spPr>
          <a:xfrm>
            <a:off x="3079673" y="5692831"/>
            <a:ext cx="1913334" cy="488938"/>
          </a:xfrm>
          <a:prstGeom prst="rect">
            <a:avLst/>
          </a:prstGeom>
          <a:noFill/>
          <a:ln/>
        </p:spPr>
        <p:txBody>
          <a:bodyPr wrap="none" lIns="0" tIns="0" rIns="0" bIns="0" rtlCol="0" anchor="t"/>
          <a:lstStyle/>
          <a:p>
            <a:pPr algn="l" indent="0" marL="0">
              <a:lnSpc>
                <a:spcPts val="3910"/>
              </a:lnSpc>
              <a:buNone/>
            </a:pPr>
            <a:r>
              <a:rPr lang="en-US" sz="3330" b="1" dirty="0">
                <a:solidFill>
                  <a:srgbClr val="16161A"/>
                </a:solidFill>
                <a:latin typeface="Arial Narrow" pitchFamily="34" charset="0"/>
                <a:ea typeface="Arial Narrow" pitchFamily="34" charset="-122"/>
                <a:cs typeface="Arial Narrow" pitchFamily="34" charset="-120"/>
              </a:rPr>
              <a:t>20+</a:t>
            </a:r>
            <a:endParaRPr lang="en-US" sz="3330" dirty="0"/>
          </a:p>
        </p:txBody>
      </p:sp>
      <p:sp>
        <p:nvSpPr>
          <p:cNvPr id="27" name="Text 25"/>
          <p:cNvSpPr/>
          <p:nvPr/>
        </p:nvSpPr>
        <p:spPr>
          <a:xfrm>
            <a:off x="3079673" y="6202009"/>
            <a:ext cx="1913334" cy="278401"/>
          </a:xfrm>
          <a:prstGeom prst="rect">
            <a:avLst/>
          </a:prstGeom>
          <a:noFill/>
          <a:ln/>
        </p:spPr>
        <p:txBody>
          <a:bodyPr wrap="square" lIns="0" tIns="0" rIns="0" bIns="0" rtlCol="0" anchor="t"/>
          <a:lstStyle/>
          <a:p>
            <a:pPr algn="l" indent="0" marL="0">
              <a:lnSpc>
                <a:spcPts val="1190"/>
              </a:lnSpc>
              <a:buNone/>
            </a:pPr>
            <a:r>
              <a:rPr lang="en-US" sz="860" dirty="0">
                <a:solidFill>
                  <a:srgbClr val="3D3D45"/>
                </a:solidFill>
                <a:latin typeface="Arial" pitchFamily="34" charset="0"/>
                <a:ea typeface="Arial" pitchFamily="34" charset="-122"/>
                <a:cs typeface="Arial" pitchFamily="34" charset="-120"/>
              </a:rPr>
              <a:t>blogs a month, one every business day</a:t>
            </a:r>
            <a:endParaRPr lang="en-US" sz="860" dirty="0"/>
          </a:p>
        </p:txBody>
      </p:sp>
      <p:sp>
        <p:nvSpPr>
          <p:cNvPr id="28" name="Text 26"/>
          <p:cNvSpPr/>
          <p:nvPr/>
        </p:nvSpPr>
        <p:spPr>
          <a:xfrm>
            <a:off x="5213220" y="5587860"/>
            <a:ext cx="1913334" cy="101597"/>
          </a:xfrm>
          <a:prstGeom prst="rect">
            <a:avLst/>
          </a:prstGeom>
          <a:noFill/>
          <a:ln/>
        </p:spPr>
        <p:txBody>
          <a:bodyPr wrap="none" lIns="0" tIns="0" rIns="0" bIns="0" rtlCol="0" anchor="t"/>
          <a:lstStyle/>
          <a:p>
            <a:pPr algn="l" indent="0" marL="0">
              <a:lnSpc>
                <a:spcPts val="980"/>
              </a:lnSpc>
              <a:buNone/>
            </a:pPr>
            <a:r>
              <a:rPr lang="en-US" sz="690" b="1" dirty="0">
                <a:solidFill>
                  <a:srgbClr val="C8102E"/>
                </a:solidFill>
                <a:latin typeface="Arial" pitchFamily="34" charset="0"/>
                <a:ea typeface="Arial" pitchFamily="34" charset="-122"/>
                <a:cs typeface="Arial" pitchFamily="34" charset="-120"/>
              </a:rPr>
              <a:t>UP TO</a:t>
            </a:r>
            <a:endParaRPr lang="en-US" sz="690" dirty="0"/>
          </a:p>
        </p:txBody>
      </p:sp>
      <p:sp>
        <p:nvSpPr>
          <p:cNvPr id="29" name="Text 27"/>
          <p:cNvSpPr/>
          <p:nvPr/>
        </p:nvSpPr>
        <p:spPr>
          <a:xfrm>
            <a:off x="5213220" y="5692831"/>
            <a:ext cx="1913334" cy="488938"/>
          </a:xfrm>
          <a:prstGeom prst="rect">
            <a:avLst/>
          </a:prstGeom>
          <a:noFill/>
          <a:ln/>
        </p:spPr>
        <p:txBody>
          <a:bodyPr wrap="none" lIns="0" tIns="0" rIns="0" bIns="0" rtlCol="0" anchor="t"/>
          <a:lstStyle/>
          <a:p>
            <a:pPr algn="l" indent="0" marL="0">
              <a:lnSpc>
                <a:spcPts val="3910"/>
              </a:lnSpc>
              <a:buNone/>
            </a:pPr>
            <a:r>
              <a:rPr lang="en-US" sz="3330" b="1" dirty="0">
                <a:solidFill>
                  <a:srgbClr val="16161A"/>
                </a:solidFill>
                <a:latin typeface="Arial Narrow" pitchFamily="34" charset="0"/>
                <a:ea typeface="Arial Narrow" pitchFamily="34" charset="-122"/>
                <a:cs typeface="Arial Narrow" pitchFamily="34" charset="-120"/>
              </a:rPr>
              <a:t>3</a:t>
            </a:r>
            <a:endParaRPr lang="en-US" sz="3330" dirty="0"/>
          </a:p>
        </p:txBody>
      </p:sp>
      <p:sp>
        <p:nvSpPr>
          <p:cNvPr id="30" name="Text 28"/>
          <p:cNvSpPr/>
          <p:nvPr/>
        </p:nvSpPr>
        <p:spPr>
          <a:xfrm>
            <a:off x="5213220" y="6202009"/>
            <a:ext cx="1913334" cy="278401"/>
          </a:xfrm>
          <a:prstGeom prst="rect">
            <a:avLst/>
          </a:prstGeom>
          <a:noFill/>
          <a:ln/>
        </p:spPr>
        <p:txBody>
          <a:bodyPr wrap="square" lIns="0" tIns="0" rIns="0" bIns="0" rtlCol="0" anchor="t"/>
          <a:lstStyle/>
          <a:p>
            <a:pPr algn="l" indent="0" marL="0">
              <a:lnSpc>
                <a:spcPts val="1190"/>
              </a:lnSpc>
              <a:buNone/>
            </a:pPr>
            <a:r>
              <a:rPr lang="en-US" sz="860" dirty="0">
                <a:solidFill>
                  <a:srgbClr val="3D3D45"/>
                </a:solidFill>
                <a:latin typeface="Arial" pitchFamily="34" charset="0"/>
                <a:ea typeface="Arial" pitchFamily="34" charset="-122"/>
                <a:cs typeface="Arial" pitchFamily="34" charset="-120"/>
              </a:rPr>
              <a:t>social platforms every blog is posted to, chosen from six</a:t>
            </a:r>
            <a:endParaRPr lang="en-US" sz="860" dirty="0"/>
          </a:p>
        </p:txBody>
      </p:sp>
      <p:sp>
        <p:nvSpPr>
          <p:cNvPr id="31" name="Text 29"/>
          <p:cNvSpPr/>
          <p:nvPr/>
        </p:nvSpPr>
        <p:spPr>
          <a:xfrm>
            <a:off x="7346766" y="5692831"/>
            <a:ext cx="1913334" cy="488938"/>
          </a:xfrm>
          <a:prstGeom prst="rect">
            <a:avLst/>
          </a:prstGeom>
          <a:noFill/>
          <a:ln/>
        </p:spPr>
        <p:txBody>
          <a:bodyPr wrap="none" lIns="0" tIns="0" rIns="0" bIns="0" rtlCol="0" anchor="t"/>
          <a:lstStyle/>
          <a:p>
            <a:pPr algn="l" indent="0" marL="0">
              <a:lnSpc>
                <a:spcPts val="3910"/>
              </a:lnSpc>
              <a:buNone/>
            </a:pPr>
            <a:r>
              <a:rPr lang="en-US" sz="3330" b="1" dirty="0">
                <a:solidFill>
                  <a:srgbClr val="16161A"/>
                </a:solidFill>
                <a:latin typeface="Arial Narrow" pitchFamily="34" charset="0"/>
                <a:ea typeface="Arial Narrow" pitchFamily="34" charset="-122"/>
                <a:cs typeface="Arial Narrow" pitchFamily="34" charset="-120"/>
              </a:rPr>
              <a:t>2 to 3</a:t>
            </a:r>
            <a:endParaRPr lang="en-US" sz="3330" dirty="0"/>
          </a:p>
        </p:txBody>
      </p:sp>
      <p:sp>
        <p:nvSpPr>
          <p:cNvPr id="32" name="Text 30"/>
          <p:cNvSpPr/>
          <p:nvPr/>
        </p:nvSpPr>
        <p:spPr>
          <a:xfrm>
            <a:off x="7346766" y="6202009"/>
            <a:ext cx="1913334" cy="278401"/>
          </a:xfrm>
          <a:prstGeom prst="rect">
            <a:avLst/>
          </a:prstGeom>
          <a:noFill/>
          <a:ln/>
        </p:spPr>
        <p:txBody>
          <a:bodyPr wrap="square" lIns="0" tIns="0" rIns="0" bIns="0" rtlCol="0" anchor="t"/>
          <a:lstStyle/>
          <a:p>
            <a:pPr algn="l" indent="0" marL="0">
              <a:lnSpc>
                <a:spcPts val="1190"/>
              </a:lnSpc>
              <a:buNone/>
            </a:pPr>
            <a:r>
              <a:rPr lang="en-US" sz="860" dirty="0">
                <a:solidFill>
                  <a:srgbClr val="3D3D45"/>
                </a:solidFill>
                <a:latin typeface="Arial" pitchFamily="34" charset="0"/>
                <a:ea typeface="Arial" pitchFamily="34" charset="-122"/>
                <a:cs typeface="Arial" pitchFamily="34" charset="-120"/>
              </a:rPr>
              <a:t>hours a month of technical and page work</a:t>
            </a:r>
            <a:endParaRPr lang="en-US" sz="860" dirty="0"/>
          </a:p>
        </p:txBody>
      </p:sp>
      <p:sp>
        <p:nvSpPr>
          <p:cNvPr id="33" name="Text 31"/>
          <p:cNvSpPr/>
          <p:nvPr/>
        </p:nvSpPr>
        <p:spPr>
          <a:xfrm>
            <a:off x="9480313" y="5692831"/>
            <a:ext cx="1913334" cy="488938"/>
          </a:xfrm>
          <a:prstGeom prst="rect">
            <a:avLst/>
          </a:prstGeom>
          <a:noFill/>
          <a:ln/>
        </p:spPr>
        <p:txBody>
          <a:bodyPr wrap="none" lIns="0" tIns="0" rIns="0" bIns="0" rtlCol="0" anchor="t"/>
          <a:lstStyle/>
          <a:p>
            <a:pPr algn="l" indent="0" marL="0">
              <a:lnSpc>
                <a:spcPts val="3910"/>
              </a:lnSpc>
              <a:buNone/>
            </a:pPr>
            <a:r>
              <a:rPr lang="en-US" sz="3330" b="1" dirty="0">
                <a:solidFill>
                  <a:srgbClr val="16161A"/>
                </a:solidFill>
                <a:latin typeface="Arial Narrow" pitchFamily="34" charset="0"/>
                <a:ea typeface="Arial Narrow" pitchFamily="34" charset="-122"/>
                <a:cs typeface="Arial Narrow" pitchFamily="34" charset="-120"/>
              </a:rPr>
              <a:t>Monthly</a:t>
            </a:r>
            <a:endParaRPr lang="en-US" sz="3330" dirty="0"/>
          </a:p>
        </p:txBody>
      </p:sp>
      <p:sp>
        <p:nvSpPr>
          <p:cNvPr id="34" name="Text 32"/>
          <p:cNvSpPr/>
          <p:nvPr/>
        </p:nvSpPr>
        <p:spPr>
          <a:xfrm>
            <a:off x="9480313" y="6202009"/>
            <a:ext cx="1913334" cy="278401"/>
          </a:xfrm>
          <a:prstGeom prst="rect">
            <a:avLst/>
          </a:prstGeom>
          <a:noFill/>
          <a:ln/>
        </p:spPr>
        <p:txBody>
          <a:bodyPr wrap="square" lIns="0" tIns="0" rIns="0" bIns="0" rtlCol="0" anchor="t"/>
          <a:lstStyle/>
          <a:p>
            <a:pPr algn="l" indent="0" marL="0">
              <a:lnSpc>
                <a:spcPts val="1190"/>
              </a:lnSpc>
              <a:buNone/>
            </a:pPr>
            <a:r>
              <a:rPr lang="en-US" sz="860" dirty="0">
                <a:solidFill>
                  <a:srgbClr val="3D3D45"/>
                </a:solidFill>
                <a:latin typeface="Arial" pitchFamily="34" charset="0"/>
                <a:ea typeface="Arial" pitchFamily="34" charset="-122"/>
                <a:cs typeface="Arial" pitchFamily="34" charset="-120"/>
              </a:rPr>
              <a:t>reporting, plus a strategist when you need one</a:t>
            </a:r>
            <a:endParaRPr lang="en-US" sz="86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824168" y="414823"/>
            <a:ext cx="2605546"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04</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WHAT A MONTH LOOKS LIKE</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Every business day, something new goes out.</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Here is one month.</a:t>
            </a:r>
            <a:endParaRPr lang="en-US" sz="3920" dirty="0"/>
          </a:p>
        </p:txBody>
      </p:sp>
      <p:sp>
        <p:nvSpPr>
          <p:cNvPr id="5" name="Text 3"/>
          <p:cNvSpPr/>
          <p:nvPr/>
        </p:nvSpPr>
        <p:spPr>
          <a:xfrm>
            <a:off x="761981" y="2304992"/>
            <a:ext cx="6634324" cy="120647"/>
          </a:xfrm>
          <a:prstGeom prst="rect">
            <a:avLst/>
          </a:prstGeom>
          <a:noFill/>
          <a:ln/>
        </p:spPr>
        <p:txBody>
          <a:bodyPr wrap="none" lIns="0" tIns="0" rIns="0" bIns="0" rtlCol="0" anchor="t"/>
          <a:lstStyle/>
          <a:p>
            <a:pPr algn="l" indent="0" marL="0">
              <a:lnSpc>
                <a:spcPts val="1340"/>
              </a:lnSpc>
              <a:buNone/>
            </a:pPr>
            <a:r>
              <a:rPr lang="en-US" sz="820" b="1" dirty="0">
                <a:solidFill>
                  <a:srgbClr val="C8102E"/>
                </a:solidFill>
                <a:latin typeface="Arial" pitchFamily="34" charset="0"/>
                <a:ea typeface="Arial" pitchFamily="34" charset="-122"/>
                <a:cs typeface="Arial" pitchFamily="34" charset="-120"/>
              </a:rPr>
              <a:t>A MONTH OF BUSINESS DAYS</a:t>
            </a:r>
            <a:endParaRPr lang="en-US" sz="820" dirty="0"/>
          </a:p>
        </p:txBody>
      </p:sp>
      <p:sp>
        <p:nvSpPr>
          <p:cNvPr id="6" name="Text 4"/>
          <p:cNvSpPr/>
          <p:nvPr/>
        </p:nvSpPr>
        <p:spPr>
          <a:xfrm>
            <a:off x="761981" y="2563848"/>
            <a:ext cx="975296" cy="101597"/>
          </a:xfrm>
          <a:prstGeom prst="rect">
            <a:avLst/>
          </a:prstGeom>
          <a:noFill/>
          <a:ln/>
        </p:spPr>
        <p:txBody>
          <a:bodyPr wrap="none" lIns="0" tIns="0" rIns="0" bIns="0" rtlCol="0" anchor="t"/>
          <a:lstStyle/>
          <a:p>
            <a:pPr algn="ctr" indent="0" marL="0">
              <a:lnSpc>
                <a:spcPts val="1120"/>
              </a:lnSpc>
              <a:buNone/>
            </a:pPr>
            <a:r>
              <a:rPr lang="en-US" sz="670" b="1" dirty="0">
                <a:solidFill>
                  <a:srgbClr val="71717A"/>
                </a:solidFill>
                <a:latin typeface="Arial" pitchFamily="34" charset="0"/>
                <a:ea typeface="Arial" pitchFamily="34" charset="-122"/>
                <a:cs typeface="Arial" pitchFamily="34" charset="-120"/>
              </a:rPr>
              <a:t>MON</a:t>
            </a:r>
            <a:endParaRPr lang="en-US" sz="670" dirty="0"/>
          </a:p>
        </p:txBody>
      </p:sp>
      <p:sp>
        <p:nvSpPr>
          <p:cNvPr id="7" name="Text 5"/>
          <p:cNvSpPr/>
          <p:nvPr/>
        </p:nvSpPr>
        <p:spPr>
          <a:xfrm>
            <a:off x="1813475" y="2563848"/>
            <a:ext cx="975296" cy="101597"/>
          </a:xfrm>
          <a:prstGeom prst="rect">
            <a:avLst/>
          </a:prstGeom>
          <a:noFill/>
          <a:ln/>
        </p:spPr>
        <p:txBody>
          <a:bodyPr wrap="none" lIns="0" tIns="0" rIns="0" bIns="0" rtlCol="0" anchor="t"/>
          <a:lstStyle/>
          <a:p>
            <a:pPr algn="ctr" indent="0" marL="0">
              <a:lnSpc>
                <a:spcPts val="1120"/>
              </a:lnSpc>
              <a:buNone/>
            </a:pPr>
            <a:r>
              <a:rPr lang="en-US" sz="670" b="1" dirty="0">
                <a:solidFill>
                  <a:srgbClr val="71717A"/>
                </a:solidFill>
                <a:latin typeface="Arial" pitchFamily="34" charset="0"/>
                <a:ea typeface="Arial" pitchFamily="34" charset="-122"/>
                <a:cs typeface="Arial" pitchFamily="34" charset="-120"/>
              </a:rPr>
              <a:t>TUE</a:t>
            </a:r>
            <a:endParaRPr lang="en-US" sz="670" dirty="0"/>
          </a:p>
        </p:txBody>
      </p:sp>
      <p:sp>
        <p:nvSpPr>
          <p:cNvPr id="8" name="Text 6"/>
          <p:cNvSpPr/>
          <p:nvPr/>
        </p:nvSpPr>
        <p:spPr>
          <a:xfrm>
            <a:off x="2864969" y="2563848"/>
            <a:ext cx="975395" cy="101597"/>
          </a:xfrm>
          <a:prstGeom prst="rect">
            <a:avLst/>
          </a:prstGeom>
          <a:noFill/>
          <a:ln/>
        </p:spPr>
        <p:txBody>
          <a:bodyPr wrap="none" lIns="0" tIns="0" rIns="0" bIns="0" rtlCol="0" anchor="t"/>
          <a:lstStyle/>
          <a:p>
            <a:pPr algn="ctr" indent="0" marL="0">
              <a:lnSpc>
                <a:spcPts val="1120"/>
              </a:lnSpc>
              <a:buNone/>
            </a:pPr>
            <a:r>
              <a:rPr lang="en-US" sz="670" b="1" dirty="0">
                <a:solidFill>
                  <a:srgbClr val="71717A"/>
                </a:solidFill>
                <a:latin typeface="Arial" pitchFamily="34" charset="0"/>
                <a:ea typeface="Arial" pitchFamily="34" charset="-122"/>
                <a:cs typeface="Arial" pitchFamily="34" charset="-120"/>
              </a:rPr>
              <a:t>WED</a:t>
            </a:r>
            <a:endParaRPr lang="en-US" sz="670" dirty="0"/>
          </a:p>
        </p:txBody>
      </p:sp>
      <p:sp>
        <p:nvSpPr>
          <p:cNvPr id="9" name="Text 7"/>
          <p:cNvSpPr/>
          <p:nvPr/>
        </p:nvSpPr>
        <p:spPr>
          <a:xfrm>
            <a:off x="3916562" y="2563848"/>
            <a:ext cx="975296" cy="101597"/>
          </a:xfrm>
          <a:prstGeom prst="rect">
            <a:avLst/>
          </a:prstGeom>
          <a:noFill/>
          <a:ln/>
        </p:spPr>
        <p:txBody>
          <a:bodyPr wrap="none" lIns="0" tIns="0" rIns="0" bIns="0" rtlCol="0" anchor="t"/>
          <a:lstStyle/>
          <a:p>
            <a:pPr algn="ctr" indent="0" marL="0">
              <a:lnSpc>
                <a:spcPts val="1120"/>
              </a:lnSpc>
              <a:buNone/>
            </a:pPr>
            <a:r>
              <a:rPr lang="en-US" sz="670" b="1" dirty="0">
                <a:solidFill>
                  <a:srgbClr val="71717A"/>
                </a:solidFill>
                <a:latin typeface="Arial" pitchFamily="34" charset="0"/>
                <a:ea typeface="Arial" pitchFamily="34" charset="-122"/>
                <a:cs typeface="Arial" pitchFamily="34" charset="-120"/>
              </a:rPr>
              <a:t>THU</a:t>
            </a:r>
            <a:endParaRPr lang="en-US" sz="670" dirty="0"/>
          </a:p>
        </p:txBody>
      </p:sp>
      <p:sp>
        <p:nvSpPr>
          <p:cNvPr id="10" name="Text 8"/>
          <p:cNvSpPr/>
          <p:nvPr/>
        </p:nvSpPr>
        <p:spPr>
          <a:xfrm>
            <a:off x="4968056" y="2563848"/>
            <a:ext cx="975395" cy="101597"/>
          </a:xfrm>
          <a:prstGeom prst="rect">
            <a:avLst/>
          </a:prstGeom>
          <a:noFill/>
          <a:ln/>
        </p:spPr>
        <p:txBody>
          <a:bodyPr wrap="none" lIns="0" tIns="0" rIns="0" bIns="0" rtlCol="0" anchor="t"/>
          <a:lstStyle/>
          <a:p>
            <a:pPr algn="ctr" indent="0" marL="0">
              <a:lnSpc>
                <a:spcPts val="1120"/>
              </a:lnSpc>
              <a:buNone/>
            </a:pPr>
            <a:r>
              <a:rPr lang="en-US" sz="670" b="1" dirty="0">
                <a:solidFill>
                  <a:srgbClr val="71717A"/>
                </a:solidFill>
                <a:latin typeface="Arial" pitchFamily="34" charset="0"/>
                <a:ea typeface="Arial" pitchFamily="34" charset="-122"/>
                <a:cs typeface="Arial" pitchFamily="34" charset="-120"/>
              </a:rPr>
              <a:t>FRI</a:t>
            </a:r>
            <a:endParaRPr lang="en-US" sz="670" dirty="0"/>
          </a:p>
        </p:txBody>
      </p:sp>
      <p:sp>
        <p:nvSpPr>
          <p:cNvPr id="11" name="Text 9"/>
          <p:cNvSpPr/>
          <p:nvPr/>
        </p:nvSpPr>
        <p:spPr>
          <a:xfrm>
            <a:off x="6019650" y="2563848"/>
            <a:ext cx="431789" cy="101597"/>
          </a:xfrm>
          <a:prstGeom prst="rect">
            <a:avLst/>
          </a:prstGeom>
          <a:noFill/>
          <a:ln/>
        </p:spPr>
        <p:txBody>
          <a:bodyPr wrap="none" lIns="0" tIns="0" rIns="0" bIns="0" rtlCol="0" anchor="t"/>
          <a:lstStyle/>
          <a:p>
            <a:pPr algn="ctr" indent="0" marL="0">
              <a:lnSpc>
                <a:spcPts val="1120"/>
              </a:lnSpc>
              <a:buNone/>
            </a:pPr>
            <a:r>
              <a:rPr lang="en-US" sz="650" b="1" dirty="0">
                <a:solidFill>
                  <a:srgbClr val="71717A"/>
                </a:solidFill>
                <a:latin typeface="Arial" pitchFamily="34" charset="0"/>
                <a:ea typeface="Arial" pitchFamily="34" charset="-122"/>
                <a:cs typeface="Arial" pitchFamily="34" charset="-120"/>
              </a:rPr>
              <a:t>SAT</a:t>
            </a:r>
            <a:endParaRPr lang="en-US" sz="650" dirty="0"/>
          </a:p>
        </p:txBody>
      </p:sp>
      <p:sp>
        <p:nvSpPr>
          <p:cNvPr id="12" name="Text 10"/>
          <p:cNvSpPr/>
          <p:nvPr/>
        </p:nvSpPr>
        <p:spPr>
          <a:xfrm>
            <a:off x="6509349" y="2563848"/>
            <a:ext cx="493764" cy="101597"/>
          </a:xfrm>
          <a:prstGeom prst="rect">
            <a:avLst/>
          </a:prstGeom>
          <a:noFill/>
          <a:ln/>
        </p:spPr>
        <p:txBody>
          <a:bodyPr wrap="none" lIns="0" tIns="0" rIns="0" bIns="0" rtlCol="0" anchor="t"/>
          <a:lstStyle/>
          <a:p>
            <a:pPr algn="ctr" indent="0" marL="0">
              <a:lnSpc>
                <a:spcPts val="1120"/>
              </a:lnSpc>
              <a:buNone/>
            </a:pPr>
            <a:r>
              <a:rPr lang="en-US" sz="690" b="1" dirty="0">
                <a:solidFill>
                  <a:srgbClr val="71717A"/>
                </a:solidFill>
                <a:latin typeface="Arial" pitchFamily="34" charset="0"/>
                <a:ea typeface="Arial" pitchFamily="34" charset="-122"/>
                <a:cs typeface="Arial" pitchFamily="34" charset="-120"/>
              </a:rPr>
              <a:t>SUN</a:t>
            </a:r>
            <a:endParaRPr lang="en-US" sz="690" dirty="0"/>
          </a:p>
        </p:txBody>
      </p:sp>
      <p:sp>
        <p:nvSpPr>
          <p:cNvPr id="13" name="Text 11"/>
          <p:cNvSpPr/>
          <p:nvPr/>
        </p:nvSpPr>
        <p:spPr>
          <a:xfrm>
            <a:off x="1052288" y="3061715"/>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14" name="Text 12"/>
          <p:cNvSpPr/>
          <p:nvPr/>
        </p:nvSpPr>
        <p:spPr>
          <a:xfrm>
            <a:off x="2103782" y="3061715"/>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15" name="Text 13"/>
          <p:cNvSpPr/>
          <p:nvPr/>
        </p:nvSpPr>
        <p:spPr>
          <a:xfrm>
            <a:off x="3155375" y="3061715"/>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16" name="Text 14"/>
          <p:cNvSpPr/>
          <p:nvPr/>
        </p:nvSpPr>
        <p:spPr>
          <a:xfrm>
            <a:off x="4206869" y="3061715"/>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17" name="Text 15"/>
          <p:cNvSpPr/>
          <p:nvPr/>
        </p:nvSpPr>
        <p:spPr>
          <a:xfrm>
            <a:off x="5258462" y="3061715"/>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18" name="Text 16"/>
          <p:cNvSpPr/>
          <p:nvPr/>
        </p:nvSpPr>
        <p:spPr>
          <a:xfrm>
            <a:off x="1052288" y="3760197"/>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19" name="Text 17"/>
          <p:cNvSpPr/>
          <p:nvPr/>
        </p:nvSpPr>
        <p:spPr>
          <a:xfrm>
            <a:off x="2103782" y="3760197"/>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0" name="Text 18"/>
          <p:cNvSpPr/>
          <p:nvPr/>
        </p:nvSpPr>
        <p:spPr>
          <a:xfrm>
            <a:off x="3155375" y="3760197"/>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1" name="Text 19"/>
          <p:cNvSpPr/>
          <p:nvPr/>
        </p:nvSpPr>
        <p:spPr>
          <a:xfrm>
            <a:off x="4206869" y="3760197"/>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2" name="Text 20"/>
          <p:cNvSpPr/>
          <p:nvPr/>
        </p:nvSpPr>
        <p:spPr>
          <a:xfrm>
            <a:off x="5258462" y="3760197"/>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3" name="Text 21"/>
          <p:cNvSpPr/>
          <p:nvPr/>
        </p:nvSpPr>
        <p:spPr>
          <a:xfrm>
            <a:off x="1052288" y="4458680"/>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4" name="Text 22"/>
          <p:cNvSpPr/>
          <p:nvPr/>
        </p:nvSpPr>
        <p:spPr>
          <a:xfrm>
            <a:off x="2103782" y="4458680"/>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5" name="Text 23"/>
          <p:cNvSpPr/>
          <p:nvPr/>
        </p:nvSpPr>
        <p:spPr>
          <a:xfrm>
            <a:off x="3155375" y="4458680"/>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6" name="Text 24"/>
          <p:cNvSpPr/>
          <p:nvPr/>
        </p:nvSpPr>
        <p:spPr>
          <a:xfrm>
            <a:off x="4206869" y="4458680"/>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7" name="Text 25"/>
          <p:cNvSpPr/>
          <p:nvPr/>
        </p:nvSpPr>
        <p:spPr>
          <a:xfrm>
            <a:off x="5258462" y="4458680"/>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8" name="Text 26"/>
          <p:cNvSpPr/>
          <p:nvPr/>
        </p:nvSpPr>
        <p:spPr>
          <a:xfrm>
            <a:off x="1052288" y="5157162"/>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29" name="Text 27"/>
          <p:cNvSpPr/>
          <p:nvPr/>
        </p:nvSpPr>
        <p:spPr>
          <a:xfrm>
            <a:off x="2103782" y="5157162"/>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30" name="Text 28"/>
          <p:cNvSpPr/>
          <p:nvPr/>
        </p:nvSpPr>
        <p:spPr>
          <a:xfrm>
            <a:off x="3155375" y="5157162"/>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31" name="Text 29"/>
          <p:cNvSpPr/>
          <p:nvPr/>
        </p:nvSpPr>
        <p:spPr>
          <a:xfrm>
            <a:off x="4206869" y="5157162"/>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32" name="Text 30"/>
          <p:cNvSpPr/>
          <p:nvPr/>
        </p:nvSpPr>
        <p:spPr>
          <a:xfrm>
            <a:off x="5258462" y="5157162"/>
            <a:ext cx="453581" cy="101597"/>
          </a:xfrm>
          <a:prstGeom prst="rect">
            <a:avLst/>
          </a:prstGeom>
          <a:noFill/>
          <a:ln/>
        </p:spPr>
        <p:txBody>
          <a:bodyPr wrap="none" lIns="0" tIns="0" rIns="0" bIns="0" rtlCol="0" anchor="t"/>
          <a:lstStyle/>
          <a:p>
            <a:pPr algn="l" indent="0" marL="0">
              <a:lnSpc>
                <a:spcPts val="1190"/>
              </a:lnSpc>
              <a:buNone/>
            </a:pPr>
            <a:r>
              <a:rPr lang="en-US" sz="730" b="1" dirty="0">
                <a:solidFill>
                  <a:srgbClr val="16161A"/>
                </a:solidFill>
                <a:latin typeface="Arial" pitchFamily="34" charset="0"/>
                <a:ea typeface="Arial" pitchFamily="34" charset="-122"/>
                <a:cs typeface="Arial" pitchFamily="34" charset="-120"/>
              </a:rPr>
              <a:t>New blog</a:t>
            </a:r>
            <a:endParaRPr lang="en-US" sz="730" dirty="0"/>
          </a:p>
        </p:txBody>
      </p:sp>
      <p:sp>
        <p:nvSpPr>
          <p:cNvPr id="33" name="Text 31"/>
          <p:cNvSpPr/>
          <p:nvPr/>
        </p:nvSpPr>
        <p:spPr>
          <a:xfrm>
            <a:off x="7492813" y="2197045"/>
            <a:ext cx="1045497" cy="812780"/>
          </a:xfrm>
          <a:prstGeom prst="rect">
            <a:avLst/>
          </a:prstGeom>
          <a:noFill/>
          <a:ln/>
        </p:spPr>
        <p:txBody>
          <a:bodyPr wrap="none" lIns="0" tIns="0" rIns="0" bIns="0" rtlCol="0" anchor="t"/>
          <a:lstStyle/>
          <a:p>
            <a:pPr algn="l" indent="0" marL="0">
              <a:lnSpc>
                <a:spcPts val="6240"/>
              </a:lnSpc>
              <a:buNone/>
            </a:pPr>
            <a:r>
              <a:rPr lang="en-US" sz="5310" b="1" dirty="0">
                <a:solidFill>
                  <a:srgbClr val="C8102E"/>
                </a:solidFill>
                <a:latin typeface="Arial Narrow" pitchFamily="34" charset="0"/>
                <a:ea typeface="Arial Narrow" pitchFamily="34" charset="-122"/>
                <a:cs typeface="Arial Narrow" pitchFamily="34" charset="-120"/>
              </a:rPr>
              <a:t>20+</a:t>
            </a:r>
            <a:endParaRPr lang="en-US" sz="5310" dirty="0"/>
          </a:p>
        </p:txBody>
      </p:sp>
      <p:sp>
        <p:nvSpPr>
          <p:cNvPr id="34" name="Text 32"/>
          <p:cNvSpPr/>
          <p:nvPr/>
        </p:nvSpPr>
        <p:spPr>
          <a:xfrm>
            <a:off x="7492813" y="2983136"/>
            <a:ext cx="1229802" cy="234944"/>
          </a:xfrm>
          <a:prstGeom prst="rect">
            <a:avLst/>
          </a:prstGeom>
          <a:noFill/>
          <a:ln/>
        </p:spPr>
        <p:txBody>
          <a:bodyPr wrap="none" lIns="0" tIns="0" rIns="0" bIns="0" rtlCol="0" anchor="t"/>
          <a:lstStyle/>
          <a:p>
            <a:pPr algn="l" indent="0" marL="0">
              <a:lnSpc>
                <a:spcPts val="2640"/>
              </a:lnSpc>
              <a:buNone/>
            </a:pPr>
            <a:r>
              <a:rPr lang="en-US" sz="1570" b="1" dirty="0">
                <a:solidFill>
                  <a:srgbClr val="16161A"/>
                </a:solidFill>
                <a:latin typeface="Arial Narrow" pitchFamily="34" charset="0"/>
                <a:ea typeface="Arial Narrow" pitchFamily="34" charset="-122"/>
                <a:cs typeface="Arial Narrow" pitchFamily="34" charset="-120"/>
              </a:rPr>
              <a:t>blogs a month</a:t>
            </a:r>
            <a:endParaRPr lang="en-US" sz="1570" dirty="0"/>
          </a:p>
        </p:txBody>
      </p:sp>
      <p:sp>
        <p:nvSpPr>
          <p:cNvPr id="35" name="Text 33"/>
          <p:cNvSpPr/>
          <p:nvPr/>
        </p:nvSpPr>
        <p:spPr>
          <a:xfrm>
            <a:off x="7492813" y="3350137"/>
            <a:ext cx="4251854" cy="452228"/>
          </a:xfrm>
          <a:prstGeom prst="rect">
            <a:avLst/>
          </a:prstGeom>
          <a:noFill/>
          <a:ln/>
        </p:spPr>
        <p:txBody>
          <a:bodyPr wrap="square" lIns="0" tIns="0" rIns="0" bIns="0" rtlCol="0" anchor="t"/>
          <a:lstStyle/>
          <a:p>
            <a:pPr algn="l" indent="0" marL="0">
              <a:lnSpc>
                <a:spcPts val="1280"/>
              </a:lnSpc>
              <a:buNone/>
            </a:pPr>
            <a:r>
              <a:rPr lang="en-US" sz="860" dirty="0">
                <a:solidFill>
                  <a:srgbClr val="3D3D45"/>
                </a:solidFill>
                <a:latin typeface="Arial" pitchFamily="34" charset="0"/>
                <a:ea typeface="Arial" pitchFamily="34" charset="-122"/>
                <a:cs typeface="Arial" pitchFamily="34" charset="-120"/>
              </a:rPr>
              <a:t>One every business day. A month has 20 to 23 business days, and every blog is posted to up to 3 social platforms, chosen from LinkedIn, Facebook, Instagram, TikTok, YouTube and X.</a:t>
            </a:r>
            <a:endParaRPr lang="en-US" sz="860" dirty="0"/>
          </a:p>
        </p:txBody>
      </p:sp>
      <p:sp>
        <p:nvSpPr>
          <p:cNvPr id="36" name="Text 34"/>
          <p:cNvSpPr/>
          <p:nvPr/>
        </p:nvSpPr>
        <p:spPr>
          <a:xfrm>
            <a:off x="7638859" y="4085627"/>
            <a:ext cx="4094124" cy="165096"/>
          </a:xfrm>
          <a:prstGeom prst="rect">
            <a:avLst/>
          </a:prstGeom>
          <a:noFill/>
          <a:ln/>
        </p:spPr>
        <p:txBody>
          <a:bodyPr wrap="none" lIns="0" tIns="0" rIns="0" bIns="0" rtlCol="0" anchor="t"/>
          <a:lstStyle/>
          <a:p>
            <a:pPr algn="l" indent="0" marL="0">
              <a:lnSpc>
                <a:spcPts val="1380"/>
              </a:lnSpc>
              <a:buNone/>
            </a:pPr>
            <a:r>
              <a:rPr lang="en-US" sz="1130" b="1" dirty="0">
                <a:solidFill>
                  <a:srgbClr val="16161A"/>
                </a:solidFill>
                <a:latin typeface="Arial Narrow" pitchFamily="34" charset="0"/>
                <a:ea typeface="Arial Narrow" pitchFamily="34" charset="-122"/>
                <a:cs typeface="Arial Narrow" pitchFamily="34" charset="-120"/>
              </a:rPr>
              <a:t>2 to 3 expert hours</a:t>
            </a:r>
            <a:endParaRPr lang="en-US" sz="1130" dirty="0"/>
          </a:p>
        </p:txBody>
      </p:sp>
      <p:sp>
        <p:nvSpPr>
          <p:cNvPr id="37" name="Text 35"/>
          <p:cNvSpPr/>
          <p:nvPr/>
        </p:nvSpPr>
        <p:spPr>
          <a:xfrm>
            <a:off x="7638859" y="4298942"/>
            <a:ext cx="4094124" cy="267189"/>
          </a:xfrm>
          <a:prstGeom prst="rect">
            <a:avLst/>
          </a:prstGeom>
          <a:noFill/>
          <a:ln/>
        </p:spPr>
        <p:txBody>
          <a:bodyPr wrap="square" lIns="0" tIns="0" rIns="0" bIns="0" rtlCol="0" anchor="t"/>
          <a:lstStyle/>
          <a:p>
            <a:pPr algn="l" indent="0" marL="0">
              <a:lnSpc>
                <a:spcPts val="1160"/>
              </a:lnSpc>
              <a:buNone/>
            </a:pPr>
            <a:r>
              <a:rPr lang="en-US" sz="820" dirty="0">
                <a:solidFill>
                  <a:srgbClr val="3D3D45"/>
                </a:solidFill>
                <a:latin typeface="Arial" pitchFamily="34" charset="0"/>
                <a:ea typeface="Arial" pitchFamily="34" charset="-122"/>
                <a:cs typeface="Arial" pitchFamily="34" charset="-120"/>
              </a:rPr>
              <a:t>Technical adjustments and fixes, page adjustments, or additional guides and white papers.</a:t>
            </a:r>
            <a:endParaRPr lang="en-US" sz="820" dirty="0"/>
          </a:p>
        </p:txBody>
      </p:sp>
      <p:sp>
        <p:nvSpPr>
          <p:cNvPr id="38" name="Text 36"/>
          <p:cNvSpPr/>
          <p:nvPr/>
        </p:nvSpPr>
        <p:spPr>
          <a:xfrm>
            <a:off x="7638859" y="4680924"/>
            <a:ext cx="4094124" cy="165096"/>
          </a:xfrm>
          <a:prstGeom prst="rect">
            <a:avLst/>
          </a:prstGeom>
          <a:noFill/>
          <a:ln/>
        </p:spPr>
        <p:txBody>
          <a:bodyPr wrap="none" lIns="0" tIns="0" rIns="0" bIns="0" rtlCol="0" anchor="t"/>
          <a:lstStyle/>
          <a:p>
            <a:pPr algn="l" indent="0" marL="0">
              <a:lnSpc>
                <a:spcPts val="1380"/>
              </a:lnSpc>
              <a:buNone/>
            </a:pPr>
            <a:r>
              <a:rPr lang="en-US" sz="1130" b="1" dirty="0">
                <a:solidFill>
                  <a:srgbClr val="16161A"/>
                </a:solidFill>
                <a:latin typeface="Arial Narrow" pitchFamily="34" charset="0"/>
                <a:ea typeface="Arial Narrow" pitchFamily="34" charset="-122"/>
                <a:cs typeface="Arial Narrow" pitchFamily="34" charset="-120"/>
              </a:rPr>
              <a:t>Local SEO, checked and corrected</a:t>
            </a:r>
            <a:endParaRPr lang="en-US" sz="1130" dirty="0"/>
          </a:p>
        </p:txBody>
      </p:sp>
      <p:sp>
        <p:nvSpPr>
          <p:cNvPr id="39" name="Text 37"/>
          <p:cNvSpPr/>
          <p:nvPr/>
        </p:nvSpPr>
        <p:spPr>
          <a:xfrm>
            <a:off x="7638859" y="4894239"/>
            <a:ext cx="4094124" cy="267189"/>
          </a:xfrm>
          <a:prstGeom prst="rect">
            <a:avLst/>
          </a:prstGeom>
          <a:noFill/>
          <a:ln/>
        </p:spPr>
        <p:txBody>
          <a:bodyPr wrap="square" lIns="0" tIns="0" rIns="0" bIns="0" rtlCol="0" anchor="t"/>
          <a:lstStyle/>
          <a:p>
            <a:pPr algn="l" indent="0" marL="0">
              <a:lnSpc>
                <a:spcPts val="1160"/>
              </a:lnSpc>
              <a:buNone/>
            </a:pPr>
            <a:r>
              <a:rPr lang="en-US" sz="820" dirty="0">
                <a:solidFill>
                  <a:srgbClr val="3D3D45"/>
                </a:solidFill>
                <a:latin typeface="Arial" pitchFamily="34" charset="0"/>
                <a:ea typeface="Arial" pitchFamily="34" charset="-122"/>
                <a:cs typeface="Arial" pitchFamily="34" charset="-120"/>
              </a:rPr>
              <a:t>Business Profile, Bing Places and 65+ directory listings kept accurate through directory submissions and updates.</a:t>
            </a:r>
            <a:endParaRPr lang="en-US" sz="820" dirty="0"/>
          </a:p>
        </p:txBody>
      </p:sp>
      <p:sp>
        <p:nvSpPr>
          <p:cNvPr id="40" name="Text 38"/>
          <p:cNvSpPr/>
          <p:nvPr/>
        </p:nvSpPr>
        <p:spPr>
          <a:xfrm>
            <a:off x="7638859" y="5276222"/>
            <a:ext cx="4094124" cy="165096"/>
          </a:xfrm>
          <a:prstGeom prst="rect">
            <a:avLst/>
          </a:prstGeom>
          <a:noFill/>
          <a:ln/>
        </p:spPr>
        <p:txBody>
          <a:bodyPr wrap="none" lIns="0" tIns="0" rIns="0" bIns="0" rtlCol="0" anchor="t"/>
          <a:lstStyle/>
          <a:p>
            <a:pPr algn="l" indent="0" marL="0">
              <a:lnSpc>
                <a:spcPts val="1380"/>
              </a:lnSpc>
              <a:buNone/>
            </a:pPr>
            <a:r>
              <a:rPr lang="en-US" sz="1130" b="1" dirty="0">
                <a:solidFill>
                  <a:srgbClr val="16161A"/>
                </a:solidFill>
                <a:latin typeface="Arial Narrow" pitchFamily="34" charset="0"/>
                <a:ea typeface="Arial Narrow" pitchFamily="34" charset="-122"/>
                <a:cs typeface="Arial Narrow" pitchFamily="34" charset="-120"/>
              </a:rPr>
              <a:t>Monthly reporting</a:t>
            </a:r>
            <a:endParaRPr lang="en-US" sz="1130" dirty="0"/>
          </a:p>
        </p:txBody>
      </p:sp>
      <p:sp>
        <p:nvSpPr>
          <p:cNvPr id="41" name="Text 39"/>
          <p:cNvSpPr/>
          <p:nvPr/>
        </p:nvSpPr>
        <p:spPr>
          <a:xfrm>
            <a:off x="7638859" y="5489537"/>
            <a:ext cx="4094124" cy="267189"/>
          </a:xfrm>
          <a:prstGeom prst="rect">
            <a:avLst/>
          </a:prstGeom>
          <a:noFill/>
          <a:ln/>
        </p:spPr>
        <p:txBody>
          <a:bodyPr wrap="square" lIns="0" tIns="0" rIns="0" bIns="0" rtlCol="0" anchor="t"/>
          <a:lstStyle/>
          <a:p>
            <a:pPr algn="l" indent="0" marL="0">
              <a:lnSpc>
                <a:spcPts val="1160"/>
              </a:lnSpc>
              <a:buNone/>
            </a:pPr>
            <a:r>
              <a:rPr lang="en-US" sz="820" dirty="0">
                <a:solidFill>
                  <a:srgbClr val="3D3D45"/>
                </a:solidFill>
                <a:latin typeface="Arial" pitchFamily="34" charset="0"/>
                <a:ea typeface="Arial" pitchFamily="34" charset="-122"/>
                <a:cs typeface="Arial" pitchFamily="34" charset="-120"/>
              </a:rPr>
              <a:t>Rankings, traffic and leads, reported every month, with a strategist to call whenever you have questions.</a:t>
            </a:r>
            <a:endParaRPr lang="en-US" sz="820" dirty="0"/>
          </a:p>
        </p:txBody>
      </p:sp>
      <p:sp>
        <p:nvSpPr>
          <p:cNvPr id="42" name="Text 40"/>
          <p:cNvSpPr/>
          <p:nvPr/>
        </p:nvSpPr>
        <p:spPr>
          <a:xfrm>
            <a:off x="761981" y="6235544"/>
            <a:ext cx="11079213" cy="273043"/>
          </a:xfrm>
          <a:prstGeom prst="rect">
            <a:avLst/>
          </a:prstGeom>
          <a:noFill/>
          <a:ln/>
        </p:spPr>
        <p:txBody>
          <a:bodyPr wrap="none" lIns="0" tIns="0" rIns="0" bIns="0" rtlCol="0" anchor="t"/>
          <a:lstStyle/>
          <a:p>
            <a:pPr algn="l" indent="0" marL="0">
              <a:lnSpc>
                <a:spcPts val="2180"/>
              </a:lnSpc>
              <a:buNone/>
            </a:pPr>
            <a:r>
              <a:rPr lang="en-US" sz="1860" b="1" dirty="0">
                <a:solidFill>
                  <a:srgbClr val="16161A"/>
                </a:solidFill>
                <a:latin typeface="Arial Narrow" pitchFamily="34" charset="0"/>
                <a:ea typeface="Arial Narrow" pitchFamily="34" charset="-122"/>
                <a:cs typeface="Arial Narrow" pitchFamily="34" charset="-120"/>
              </a:rPr>
              <a:t>No waiting for someone to find the time. Yours goes out every business day.</a:t>
            </a:r>
            <a:endParaRPr lang="en-US" sz="186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524095" y="414823"/>
            <a:ext cx="1905619"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05</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A DAY IN THE LIFE</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One business day.</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Both engines running.</a:t>
            </a:r>
            <a:endParaRPr lang="en-US" sz="3920" dirty="0"/>
          </a:p>
        </p:txBody>
      </p:sp>
      <p:sp>
        <p:nvSpPr>
          <p:cNvPr id="5" name="Text 3"/>
          <p:cNvSpPr/>
          <p:nvPr/>
        </p:nvSpPr>
        <p:spPr>
          <a:xfrm>
            <a:off x="761981" y="2254194"/>
            <a:ext cx="6761321" cy="146046"/>
          </a:xfrm>
          <a:prstGeom prst="rect">
            <a:avLst/>
          </a:prstGeom>
          <a:noFill/>
          <a:ln/>
        </p:spPr>
        <p:txBody>
          <a:bodyPr wrap="none" lIns="0" tIns="0" rIns="0" bIns="0" rtlCol="0" anchor="t"/>
          <a:lstStyle/>
          <a:p>
            <a:pPr algn="l" indent="0" marL="0">
              <a:lnSpc>
                <a:spcPts val="1530"/>
              </a:lnSpc>
              <a:buNone/>
            </a:pPr>
            <a:r>
              <a:rPr lang="en-US" sz="1000" dirty="0">
                <a:solidFill>
                  <a:srgbClr val="3D3D45"/>
                </a:solidFill>
                <a:latin typeface="Arial" pitchFamily="34" charset="0"/>
                <a:ea typeface="Arial" pitchFamily="34" charset="-122"/>
                <a:cs typeface="Arial" pitchFamily="34" charset="-120"/>
              </a:rPr>
              <a:t>How Inbound SDR and Outbound BDR connect on an ordinary day.</a:t>
            </a:r>
            <a:endParaRPr lang="en-US" sz="1000" dirty="0"/>
          </a:p>
        </p:txBody>
      </p:sp>
      <p:sp>
        <p:nvSpPr>
          <p:cNvPr id="6" name="Text 4"/>
          <p:cNvSpPr/>
          <p:nvPr/>
        </p:nvSpPr>
        <p:spPr>
          <a:xfrm>
            <a:off x="8179786" y="2285943"/>
            <a:ext cx="832155" cy="101597"/>
          </a:xfrm>
          <a:prstGeom prst="rect">
            <a:avLst/>
          </a:prstGeom>
          <a:noFill/>
          <a:ln/>
        </p:spPr>
        <p:txBody>
          <a:bodyPr wrap="none" lIns="0" tIns="0" rIns="0" bIns="0" rtlCol="0" anchor="t"/>
          <a:lstStyle/>
          <a:p>
            <a:pPr algn="l" indent="0" marL="0">
              <a:lnSpc>
                <a:spcPts val="1150"/>
              </a:lnSpc>
              <a:buNone/>
            </a:pPr>
            <a:r>
              <a:rPr lang="en-US" sz="690" b="1" dirty="0">
                <a:solidFill>
                  <a:srgbClr val="FFFFFF"/>
                </a:solidFill>
                <a:latin typeface="Arial" pitchFamily="34" charset="0"/>
                <a:ea typeface="Arial" pitchFamily="34" charset="-122"/>
                <a:cs typeface="Arial" pitchFamily="34" charset="-120"/>
              </a:rPr>
              <a:t>ILLUSTRATION</a:t>
            </a:r>
            <a:endParaRPr lang="en-US" sz="690" dirty="0"/>
          </a:p>
        </p:txBody>
      </p:sp>
      <p:sp>
        <p:nvSpPr>
          <p:cNvPr id="7" name="Text 5"/>
          <p:cNvSpPr/>
          <p:nvPr/>
        </p:nvSpPr>
        <p:spPr>
          <a:xfrm>
            <a:off x="9077296" y="2267985"/>
            <a:ext cx="2540611" cy="133347"/>
          </a:xfrm>
          <a:prstGeom prst="rect">
            <a:avLst/>
          </a:prstGeom>
          <a:noFill/>
          <a:ln/>
        </p:spPr>
        <p:txBody>
          <a:bodyPr wrap="none" lIns="0" tIns="0" rIns="0" bIns="0" rtlCol="0" anchor="t"/>
          <a:lstStyle/>
          <a:p>
            <a:pPr algn="l" indent="0" marL="0">
              <a:lnSpc>
                <a:spcPts val="1530"/>
              </a:lnSpc>
              <a:buNone/>
            </a:pPr>
            <a:r>
              <a:rPr lang="en-US" sz="910" dirty="0">
                <a:solidFill>
                  <a:srgbClr val="3D3D45"/>
                </a:solidFill>
                <a:latin typeface="Arial" pitchFamily="34" charset="0"/>
                <a:ea typeface="Arial" pitchFamily="34" charset="-122"/>
                <a:cs typeface="Arial" pitchFamily="34" charset="-120"/>
              </a:rPr>
              <a:t>Example: </a:t>
            </a:r>
            <a:pPr algn="l" indent="0" marL="0">
              <a:lnSpc>
                <a:spcPts val="1530"/>
              </a:lnSpc>
              <a:buNone/>
            </a:pPr>
            <a:r>
              <a:rPr lang="en-US" sz="910" b="1" dirty="0">
                <a:solidFill>
                  <a:srgbClr val="16161A"/>
                </a:solidFill>
                <a:latin typeface="Arial" pitchFamily="34" charset="0"/>
                <a:ea typeface="Arial" pitchFamily="34" charset="-122"/>
                <a:cs typeface="Arial" pitchFamily="34" charset="-120"/>
              </a:rPr>
              <a:t>A commercial services company</a:t>
            </a:r>
            <a:endParaRPr lang="en-US" sz="910" dirty="0"/>
          </a:p>
        </p:txBody>
      </p:sp>
      <p:sp>
        <p:nvSpPr>
          <p:cNvPr id="8" name="Text 6"/>
          <p:cNvSpPr/>
          <p:nvPr/>
        </p:nvSpPr>
        <p:spPr>
          <a:xfrm>
            <a:off x="920727" y="2851079"/>
            <a:ext cx="1851614"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8:00 AM</a:t>
            </a:r>
            <a:endParaRPr lang="en-US" sz="770" dirty="0"/>
          </a:p>
        </p:txBody>
      </p:sp>
      <p:sp>
        <p:nvSpPr>
          <p:cNvPr id="9" name="Text 7"/>
          <p:cNvSpPr/>
          <p:nvPr/>
        </p:nvSpPr>
        <p:spPr>
          <a:xfrm>
            <a:off x="920727" y="3532397"/>
            <a:ext cx="1851614" cy="177796"/>
          </a:xfrm>
          <a:prstGeom prst="rect">
            <a:avLst/>
          </a:prstGeom>
          <a:noFill/>
          <a:ln/>
        </p:spPr>
        <p:txBody>
          <a:bodyPr wrap="none" lIns="0" tIns="0" rIns="0" bIns="0" rtlCol="0" anchor="t"/>
          <a:lstStyle/>
          <a:p>
            <a:pPr algn="l" indent="0" marL="0">
              <a:lnSpc>
                <a:spcPts val="1500"/>
              </a:lnSpc>
              <a:buNone/>
            </a:pPr>
            <a:r>
              <a:rPr lang="en-US" sz="1230" b="1" dirty="0">
                <a:solidFill>
                  <a:srgbClr val="16161A"/>
                </a:solidFill>
                <a:latin typeface="Arial Narrow" pitchFamily="34" charset="0"/>
                <a:ea typeface="Arial Narrow" pitchFamily="34" charset="-122"/>
                <a:cs typeface="Arial Narrow" pitchFamily="34" charset="-120"/>
              </a:rPr>
              <a:t>Today's blog goes live</a:t>
            </a:r>
            <a:endParaRPr lang="en-US" sz="1230" dirty="0"/>
          </a:p>
        </p:txBody>
      </p:sp>
      <p:sp>
        <p:nvSpPr>
          <p:cNvPr id="10" name="Text 8"/>
          <p:cNvSpPr/>
          <p:nvPr/>
        </p:nvSpPr>
        <p:spPr>
          <a:xfrm>
            <a:off x="920727" y="3792740"/>
            <a:ext cx="1851614" cy="755234"/>
          </a:xfrm>
          <a:prstGeom prst="rect">
            <a:avLst/>
          </a:prstGeom>
          <a:noFill/>
          <a:ln/>
        </p:spPr>
        <p:txBody>
          <a:bodyPr wrap="square" lIns="0" tIns="0" rIns="0" bIns="0" rtlCol="0" anchor="t"/>
          <a:lstStyle/>
          <a:p>
            <a:pPr algn="l" indent="0" marL="0">
              <a:lnSpc>
                <a:spcPts val="1240"/>
              </a:lnSpc>
              <a:buNone/>
            </a:pPr>
            <a:r>
              <a:rPr lang="en-US" sz="860" dirty="0">
                <a:solidFill>
                  <a:srgbClr val="3D3D45"/>
                </a:solidFill>
                <a:latin typeface="Arial" pitchFamily="34" charset="0"/>
                <a:ea typeface="Arial" pitchFamily="34" charset="-122"/>
                <a:cs typeface="Arial" pitchFamily="34" charset="-120"/>
              </a:rPr>
              <a:t>Published on your site and posted to up to 3 social platforms, chosen from LinkedIn, Facebook, Instagram, TikTok, YouTube and X.</a:t>
            </a:r>
            <a:endParaRPr lang="en-US" sz="860" dirty="0"/>
          </a:p>
        </p:txBody>
      </p:sp>
      <p:sp>
        <p:nvSpPr>
          <p:cNvPr id="11" name="Text 9"/>
          <p:cNvSpPr/>
          <p:nvPr/>
        </p:nvSpPr>
        <p:spPr>
          <a:xfrm>
            <a:off x="1028674" y="4736783"/>
            <a:ext cx="1639021" cy="238417"/>
          </a:xfrm>
          <a:prstGeom prst="rect">
            <a:avLst/>
          </a:prstGeom>
          <a:noFill/>
          <a:ln/>
        </p:spPr>
        <p:txBody>
          <a:bodyPr wrap="square" lIns="0" tIns="0" rIns="0" bIns="0" rtlCol="0" anchor="t"/>
          <a:lstStyle/>
          <a:p>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Today: </a:t>
            </a:r>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What to ask before you choose a new service provider</a:t>
            </a:r>
            <a:endParaRPr lang="en-US" sz="770" dirty="0"/>
          </a:p>
        </p:txBody>
      </p:sp>
      <p:sp>
        <p:nvSpPr>
          <p:cNvPr id="12" name="Text 10"/>
          <p:cNvSpPr/>
          <p:nvPr/>
        </p:nvSpPr>
        <p:spPr>
          <a:xfrm>
            <a:off x="3079673" y="2851079"/>
            <a:ext cx="1851614"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9:30 AM</a:t>
            </a:r>
            <a:endParaRPr lang="en-US" sz="770" dirty="0"/>
          </a:p>
        </p:txBody>
      </p:sp>
      <p:sp>
        <p:nvSpPr>
          <p:cNvPr id="13" name="Text 11"/>
          <p:cNvSpPr/>
          <p:nvPr/>
        </p:nvSpPr>
        <p:spPr>
          <a:xfrm>
            <a:off x="3079673" y="3532397"/>
            <a:ext cx="1851614" cy="177796"/>
          </a:xfrm>
          <a:prstGeom prst="rect">
            <a:avLst/>
          </a:prstGeom>
          <a:noFill/>
          <a:ln/>
        </p:spPr>
        <p:txBody>
          <a:bodyPr wrap="none" lIns="0" tIns="0" rIns="0" bIns="0" rtlCol="0" anchor="t"/>
          <a:lstStyle/>
          <a:p>
            <a:pPr algn="l" indent="0" marL="0">
              <a:lnSpc>
                <a:spcPts val="1500"/>
              </a:lnSpc>
              <a:buNone/>
            </a:pPr>
            <a:r>
              <a:rPr lang="en-US" sz="1230" b="1" dirty="0">
                <a:solidFill>
                  <a:srgbClr val="16161A"/>
                </a:solidFill>
                <a:latin typeface="Arial Narrow" pitchFamily="34" charset="0"/>
                <a:ea typeface="Arial Narrow" pitchFamily="34" charset="-122"/>
                <a:cs typeface="Arial Narrow" pitchFamily="34" charset="-120"/>
              </a:rPr>
              <a:t>A new connection sees it</a:t>
            </a:r>
            <a:endParaRPr lang="en-US" sz="1230" dirty="0"/>
          </a:p>
        </p:txBody>
      </p:sp>
      <p:sp>
        <p:nvSpPr>
          <p:cNvPr id="14" name="Text 12"/>
          <p:cNvSpPr/>
          <p:nvPr/>
        </p:nvSpPr>
        <p:spPr>
          <a:xfrm>
            <a:off x="3079673" y="3792740"/>
            <a:ext cx="1851614" cy="441116"/>
          </a:xfrm>
          <a:prstGeom prst="rect">
            <a:avLst/>
          </a:prstGeom>
          <a:noFill/>
          <a:ln/>
        </p:spPr>
        <p:txBody>
          <a:bodyPr wrap="square" lIns="0" tIns="0" rIns="0" bIns="0" rtlCol="0" anchor="t"/>
          <a:lstStyle/>
          <a:p>
            <a:pPr algn="l" indent="0" marL="0">
              <a:lnSpc>
                <a:spcPts val="1240"/>
              </a:lnSpc>
              <a:buNone/>
            </a:pPr>
            <a:r>
              <a:rPr lang="en-US" sz="860" dirty="0">
                <a:solidFill>
                  <a:srgbClr val="3D3D45"/>
                </a:solidFill>
                <a:latin typeface="Arial" pitchFamily="34" charset="0"/>
                <a:ea typeface="Arial" pitchFamily="34" charset="-122"/>
                <a:cs typeface="Arial" pitchFamily="34" charset="-120"/>
              </a:rPr>
              <a:t>Someone your SDR connected with this week sees the post in their feed.</a:t>
            </a:r>
            <a:endParaRPr lang="en-US" sz="860" dirty="0"/>
          </a:p>
        </p:txBody>
      </p:sp>
      <p:sp>
        <p:nvSpPr>
          <p:cNvPr id="15" name="Text 13"/>
          <p:cNvSpPr/>
          <p:nvPr/>
        </p:nvSpPr>
        <p:spPr>
          <a:xfrm>
            <a:off x="3187620" y="4422664"/>
            <a:ext cx="1639021" cy="238417"/>
          </a:xfrm>
          <a:prstGeom prst="rect">
            <a:avLst/>
          </a:prstGeom>
          <a:noFill/>
          <a:ln/>
        </p:spPr>
        <p:txBody>
          <a:bodyPr wrap="square" lIns="0" tIns="0" rIns="0" bIns="0" rtlCol="0" anchor="t"/>
          <a:lstStyle/>
          <a:p>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Facility director</a:t>
            </a:r>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 </a:t>
            </a:r>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Commercial property owners</a:t>
            </a:r>
            <a:endParaRPr lang="en-US" sz="770" dirty="0"/>
          </a:p>
        </p:txBody>
      </p:sp>
      <p:sp>
        <p:nvSpPr>
          <p:cNvPr id="16" name="Text 14"/>
          <p:cNvSpPr/>
          <p:nvPr/>
        </p:nvSpPr>
        <p:spPr>
          <a:xfrm>
            <a:off x="5238619" y="2851079"/>
            <a:ext cx="1851614"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11:00 AM</a:t>
            </a:r>
            <a:endParaRPr lang="en-US" sz="770" dirty="0"/>
          </a:p>
        </p:txBody>
      </p:sp>
      <p:sp>
        <p:nvSpPr>
          <p:cNvPr id="17" name="Text 15"/>
          <p:cNvSpPr/>
          <p:nvPr/>
        </p:nvSpPr>
        <p:spPr>
          <a:xfrm>
            <a:off x="5238619" y="3532397"/>
            <a:ext cx="1851614" cy="368291"/>
          </a:xfrm>
          <a:prstGeom prst="rect">
            <a:avLst/>
          </a:prstGeom>
          <a:noFill/>
          <a:ln/>
        </p:spPr>
        <p:txBody>
          <a:bodyPr wrap="square" lIns="0" tIns="0" rIns="0" bIns="0" rtlCol="0" anchor="t"/>
          <a:lstStyle/>
          <a:p>
            <a:pPr algn="l" indent="0" marL="0">
              <a:lnSpc>
                <a:spcPts val="1500"/>
              </a:lnSpc>
              <a:buNone/>
            </a:pPr>
            <a:r>
              <a:rPr lang="en-US" sz="1230" b="1" dirty="0">
                <a:solidFill>
                  <a:srgbClr val="16161A"/>
                </a:solidFill>
                <a:latin typeface="Arial Narrow" pitchFamily="34" charset="0"/>
                <a:ea typeface="Arial Narrow" pitchFamily="34" charset="-122"/>
                <a:cs typeface="Arial Narrow" pitchFamily="34" charset="-120"/>
              </a:rPr>
              <a:t>Their company visits and downloads a guide</a:t>
            </a:r>
            <a:endParaRPr lang="en-US" sz="1230" dirty="0"/>
          </a:p>
        </p:txBody>
      </p:sp>
      <p:sp>
        <p:nvSpPr>
          <p:cNvPr id="18" name="Text 16"/>
          <p:cNvSpPr/>
          <p:nvPr/>
        </p:nvSpPr>
        <p:spPr>
          <a:xfrm>
            <a:off x="5238619" y="3983236"/>
            <a:ext cx="1851614" cy="441116"/>
          </a:xfrm>
          <a:prstGeom prst="rect">
            <a:avLst/>
          </a:prstGeom>
          <a:noFill/>
          <a:ln/>
        </p:spPr>
        <p:txBody>
          <a:bodyPr wrap="square" lIns="0" tIns="0" rIns="0" bIns="0" rtlCol="0" anchor="t"/>
          <a:lstStyle/>
          <a:p>
            <a:pPr algn="l" indent="0" marL="0">
              <a:lnSpc>
                <a:spcPts val="1240"/>
              </a:lnSpc>
              <a:buNone/>
            </a:pPr>
            <a:r>
              <a:rPr lang="en-US" sz="860" dirty="0">
                <a:solidFill>
                  <a:srgbClr val="3D3D45"/>
                </a:solidFill>
                <a:latin typeface="Arial" pitchFamily="34" charset="0"/>
                <a:ea typeface="Arial" pitchFamily="34" charset="-122"/>
                <a:cs typeface="Arial" pitchFamily="34" charset="-120"/>
              </a:rPr>
              <a:t>They read the post on your site and download a guide. Visitor identification flags the company.</a:t>
            </a:r>
            <a:endParaRPr lang="en-US" sz="860" dirty="0"/>
          </a:p>
        </p:txBody>
      </p:sp>
      <p:sp>
        <p:nvSpPr>
          <p:cNvPr id="19" name="Text 17"/>
          <p:cNvSpPr/>
          <p:nvPr/>
        </p:nvSpPr>
        <p:spPr>
          <a:xfrm>
            <a:off x="5346566" y="4613160"/>
            <a:ext cx="1639021" cy="238417"/>
          </a:xfrm>
          <a:prstGeom prst="rect">
            <a:avLst/>
          </a:prstGeom>
          <a:noFill/>
          <a:ln/>
        </p:spPr>
        <p:txBody>
          <a:bodyPr wrap="square" lIns="0" tIns="0" rIns="0" bIns="0" rtlCol="0" anchor="t"/>
          <a:lstStyle/>
          <a:p>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Downloaded: </a:t>
            </a:r>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your buyer's guide to your main service</a:t>
            </a:r>
            <a:endParaRPr lang="en-US" sz="770" dirty="0"/>
          </a:p>
        </p:txBody>
      </p:sp>
      <p:sp>
        <p:nvSpPr>
          <p:cNvPr id="20" name="Text 18"/>
          <p:cNvSpPr/>
          <p:nvPr/>
        </p:nvSpPr>
        <p:spPr>
          <a:xfrm>
            <a:off x="7397565" y="2851079"/>
            <a:ext cx="1851614"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11:15 AM</a:t>
            </a:r>
            <a:endParaRPr lang="en-US" sz="770" dirty="0"/>
          </a:p>
        </p:txBody>
      </p:sp>
      <p:sp>
        <p:nvSpPr>
          <p:cNvPr id="21" name="Text 19"/>
          <p:cNvSpPr/>
          <p:nvPr/>
        </p:nvSpPr>
        <p:spPr>
          <a:xfrm>
            <a:off x="7397565" y="3532397"/>
            <a:ext cx="1851614" cy="368291"/>
          </a:xfrm>
          <a:prstGeom prst="rect">
            <a:avLst/>
          </a:prstGeom>
          <a:noFill/>
          <a:ln/>
        </p:spPr>
        <p:txBody>
          <a:bodyPr wrap="square" lIns="0" tIns="0" rIns="0" bIns="0" rtlCol="0" anchor="t"/>
          <a:lstStyle/>
          <a:p>
            <a:pPr algn="l" indent="0" marL="0">
              <a:lnSpc>
                <a:spcPts val="1500"/>
              </a:lnSpc>
              <a:buNone/>
            </a:pPr>
            <a:r>
              <a:rPr lang="en-US" sz="1230" b="1" dirty="0">
                <a:solidFill>
                  <a:srgbClr val="16161A"/>
                </a:solidFill>
                <a:latin typeface="Arial Narrow" pitchFamily="34" charset="0"/>
                <a:ea typeface="Arial Narrow" pitchFamily="34" charset="-122"/>
                <a:cs typeface="Arial Narrow" pitchFamily="34" charset="-120"/>
              </a:rPr>
              <a:t>Your SDR calls while the interest is fresh</a:t>
            </a:r>
            <a:endParaRPr lang="en-US" sz="1230" dirty="0"/>
          </a:p>
        </p:txBody>
      </p:sp>
      <p:sp>
        <p:nvSpPr>
          <p:cNvPr id="22" name="Text 20"/>
          <p:cNvSpPr/>
          <p:nvPr/>
        </p:nvSpPr>
        <p:spPr>
          <a:xfrm>
            <a:off x="7397565" y="3983236"/>
            <a:ext cx="1851614" cy="441116"/>
          </a:xfrm>
          <a:prstGeom prst="rect">
            <a:avLst/>
          </a:prstGeom>
          <a:noFill/>
          <a:ln/>
        </p:spPr>
        <p:txBody>
          <a:bodyPr wrap="square" lIns="0" tIns="0" rIns="0" bIns="0" rtlCol="0" anchor="t"/>
          <a:lstStyle/>
          <a:p>
            <a:pPr algn="l" indent="0" marL="0">
              <a:lnSpc>
                <a:spcPts val="1240"/>
              </a:lnSpc>
              <a:buNone/>
            </a:pPr>
            <a:r>
              <a:rPr lang="en-US" sz="860" dirty="0">
                <a:solidFill>
                  <a:srgbClr val="3D3D45"/>
                </a:solidFill>
                <a:latin typeface="Arial" pitchFamily="34" charset="0"/>
                <a:ea typeface="Arial" pitchFamily="34" charset="-122"/>
                <a:cs typeface="Arial" pitchFamily="34" charset="-120"/>
              </a:rPr>
              <a:t>Not a cold call: the buyer knows your name, and your SDR has a reason to call.</a:t>
            </a:r>
            <a:endParaRPr lang="en-US" sz="860" dirty="0"/>
          </a:p>
        </p:txBody>
      </p:sp>
      <p:sp>
        <p:nvSpPr>
          <p:cNvPr id="23" name="Text 21"/>
          <p:cNvSpPr/>
          <p:nvPr/>
        </p:nvSpPr>
        <p:spPr>
          <a:xfrm>
            <a:off x="7505512" y="4613160"/>
            <a:ext cx="1639021" cy="238417"/>
          </a:xfrm>
          <a:prstGeom prst="rect">
            <a:avLst/>
          </a:prstGeom>
          <a:noFill/>
          <a:ln/>
        </p:spPr>
        <p:txBody>
          <a:bodyPr wrap="square" lIns="0" tIns="0" rIns="0" bIns="0" rtlCol="0" anchor="t"/>
          <a:lstStyle/>
          <a:p>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Trigger: </a:t>
            </a:r>
            <a:pPr algn="l" indent="0" marL="0">
              <a:lnSpc>
                <a:spcPts val="1030"/>
              </a:lnSpc>
              <a:buNone/>
            </a:pPr>
            <a:r>
              <a:rPr lang="en-US" sz="770" b="1" dirty="0">
                <a:solidFill>
                  <a:srgbClr val="16161A"/>
                </a:solidFill>
                <a:latin typeface="Arial" pitchFamily="34" charset="0"/>
                <a:ea typeface="Arial" pitchFamily="34" charset="-122"/>
                <a:cs typeface="Arial" pitchFamily="34" charset="-120"/>
              </a:rPr>
              <a:t>A contract coming up for renewal</a:t>
            </a:r>
            <a:endParaRPr lang="en-US" sz="770" dirty="0"/>
          </a:p>
        </p:txBody>
      </p:sp>
      <p:sp>
        <p:nvSpPr>
          <p:cNvPr id="24" name="Text 22"/>
          <p:cNvSpPr/>
          <p:nvPr/>
        </p:nvSpPr>
        <p:spPr>
          <a:xfrm>
            <a:off x="9556511" y="2851079"/>
            <a:ext cx="1851614" cy="107947"/>
          </a:xfrm>
          <a:prstGeom prst="rect">
            <a:avLst/>
          </a:prstGeom>
          <a:noFill/>
          <a:ln/>
        </p:spPr>
        <p:txBody>
          <a:bodyPr wrap="none" lIns="0" tIns="0" rIns="0" bIns="0" rtlCol="0" anchor="t"/>
          <a:lstStyle/>
          <a:p>
            <a:pPr algn="l" indent="0" marL="0">
              <a:lnSpc>
                <a:spcPts val="1260"/>
              </a:lnSpc>
              <a:buNone/>
            </a:pPr>
            <a:r>
              <a:rPr lang="en-US" sz="770" b="1" dirty="0">
                <a:solidFill>
                  <a:srgbClr val="C8102E"/>
                </a:solidFill>
                <a:latin typeface="Arial" pitchFamily="34" charset="0"/>
                <a:ea typeface="Arial" pitchFamily="34" charset="-122"/>
                <a:cs typeface="Arial" pitchFamily="34" charset="-120"/>
              </a:rPr>
              <a:t>2:00 PM</a:t>
            </a:r>
            <a:endParaRPr lang="en-US" sz="770" dirty="0"/>
          </a:p>
        </p:txBody>
      </p:sp>
      <p:sp>
        <p:nvSpPr>
          <p:cNvPr id="25" name="Text 23"/>
          <p:cNvSpPr/>
          <p:nvPr/>
        </p:nvSpPr>
        <p:spPr>
          <a:xfrm>
            <a:off x="9556511" y="3532397"/>
            <a:ext cx="1851614" cy="177796"/>
          </a:xfrm>
          <a:prstGeom prst="rect">
            <a:avLst/>
          </a:prstGeom>
          <a:noFill/>
          <a:ln/>
        </p:spPr>
        <p:txBody>
          <a:bodyPr wrap="none" lIns="0" tIns="0" rIns="0" bIns="0" rtlCol="0" anchor="t"/>
          <a:lstStyle/>
          <a:p>
            <a:pPr algn="l" indent="0" marL="0">
              <a:lnSpc>
                <a:spcPts val="1500"/>
              </a:lnSpc>
              <a:buNone/>
            </a:pPr>
            <a:r>
              <a:rPr lang="en-US" sz="1230" b="1" dirty="0">
                <a:solidFill>
                  <a:srgbClr val="16161A"/>
                </a:solidFill>
                <a:latin typeface="Arial Narrow" pitchFamily="34" charset="0"/>
                <a:ea typeface="Arial Narrow" pitchFamily="34" charset="-122"/>
                <a:cs typeface="Arial Narrow" pitchFamily="34" charset="-120"/>
              </a:rPr>
              <a:t>Appointment booked</a:t>
            </a:r>
            <a:endParaRPr lang="en-US" sz="1230" dirty="0"/>
          </a:p>
        </p:txBody>
      </p:sp>
      <p:sp>
        <p:nvSpPr>
          <p:cNvPr id="26" name="Text 24"/>
          <p:cNvSpPr/>
          <p:nvPr/>
        </p:nvSpPr>
        <p:spPr>
          <a:xfrm>
            <a:off x="9556511" y="3792740"/>
            <a:ext cx="1851614" cy="598175"/>
          </a:xfrm>
          <a:prstGeom prst="rect">
            <a:avLst/>
          </a:prstGeom>
          <a:noFill/>
          <a:ln/>
        </p:spPr>
        <p:txBody>
          <a:bodyPr wrap="square" lIns="0" tIns="0" rIns="0" bIns="0" rtlCol="0" anchor="t"/>
          <a:lstStyle/>
          <a:p>
            <a:pPr algn="l" indent="0" marL="0">
              <a:lnSpc>
                <a:spcPts val="1240"/>
              </a:lnSpc>
              <a:buNone/>
            </a:pPr>
            <a:r>
              <a:rPr lang="en-US" sz="860" dirty="0">
                <a:solidFill>
                  <a:srgbClr val="3D3D45"/>
                </a:solidFill>
                <a:latin typeface="Arial" pitchFamily="34" charset="0"/>
                <a:ea typeface="Arial" pitchFamily="34" charset="-122"/>
                <a:cs typeface="Arial" pitchFamily="34" charset="-120"/>
              </a:rPr>
              <a:t>Qualified and sent to your calendar like every outbound appointment, with the trail in your Results Portal.</a:t>
            </a:r>
            <a:endParaRPr lang="en-US" sz="860" dirty="0"/>
          </a:p>
        </p:txBody>
      </p:sp>
      <p:sp>
        <p:nvSpPr>
          <p:cNvPr id="27" name="Text 25"/>
          <p:cNvSpPr/>
          <p:nvPr/>
        </p:nvSpPr>
        <p:spPr>
          <a:xfrm>
            <a:off x="761981" y="6133947"/>
            <a:ext cx="11079213" cy="273043"/>
          </a:xfrm>
          <a:prstGeom prst="rect">
            <a:avLst/>
          </a:prstGeom>
          <a:noFill/>
          <a:ln/>
        </p:spPr>
        <p:txBody>
          <a:bodyPr wrap="none" lIns="0" tIns="0" rIns="0" bIns="0" rtlCol="0" anchor="t"/>
          <a:lstStyle/>
          <a:p>
            <a:pPr algn="l" indent="0" marL="0">
              <a:lnSpc>
                <a:spcPts val="2180"/>
              </a:lnSpc>
              <a:buNone/>
            </a:pPr>
            <a:r>
              <a:rPr lang="en-US" sz="1860" b="1" dirty="0">
                <a:solidFill>
                  <a:srgbClr val="16161A"/>
                </a:solidFill>
                <a:latin typeface="Arial Narrow" pitchFamily="34" charset="0"/>
                <a:ea typeface="Arial Narrow" pitchFamily="34" charset="-122"/>
                <a:cs typeface="Arial Narrow" pitchFamily="34" charset="-120"/>
              </a:rPr>
              <a:t>Not every day ends with an appointment. Every business day gives the next buyer a reason to look.</a:t>
            </a:r>
            <a:endParaRPr lang="en-US" sz="186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832419" y="414823"/>
            <a:ext cx="2597295"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06</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THE DAILY GROWTH ENGINE</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The website is the engine.</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Daily activity is the gas.</a:t>
            </a:r>
            <a:endParaRPr lang="en-US" sz="3920" dirty="0"/>
          </a:p>
        </p:txBody>
      </p:sp>
      <p:sp>
        <p:nvSpPr>
          <p:cNvPr id="5" name="Text 3"/>
          <p:cNvSpPr/>
          <p:nvPr/>
        </p:nvSpPr>
        <p:spPr>
          <a:xfrm>
            <a:off x="5355202" y="3621691"/>
            <a:ext cx="1481291" cy="203195"/>
          </a:xfrm>
          <a:prstGeom prst="rect">
            <a:avLst/>
          </a:prstGeom>
          <a:noFill/>
          <a:ln/>
        </p:spPr>
        <p:txBody>
          <a:bodyPr wrap="none" lIns="0" tIns="0" rIns="0" bIns="0" rtlCol="0" anchor="t"/>
          <a:lstStyle/>
          <a:p>
            <a:pPr algn="ctr" indent="0" marL="0">
              <a:lnSpc>
                <a:spcPts val="1610"/>
              </a:lnSpc>
              <a:buNone/>
            </a:pPr>
            <a:r>
              <a:rPr lang="en-US" sz="1370" b="1" dirty="0">
                <a:solidFill>
                  <a:srgbClr val="FFFFFF"/>
                </a:solidFill>
                <a:latin typeface="Arial Narrow" pitchFamily="34" charset="0"/>
                <a:ea typeface="Arial Narrow" pitchFamily="34" charset="-122"/>
                <a:cs typeface="Arial Narrow" pitchFamily="34" charset="-120"/>
              </a:rPr>
              <a:t>Every business day</a:t>
            </a:r>
            <a:endParaRPr lang="en-US" sz="1370" dirty="0"/>
          </a:p>
        </p:txBody>
      </p:sp>
      <p:sp>
        <p:nvSpPr>
          <p:cNvPr id="6" name="Text 4"/>
          <p:cNvSpPr/>
          <p:nvPr/>
        </p:nvSpPr>
        <p:spPr>
          <a:xfrm>
            <a:off x="5355202" y="3869335"/>
            <a:ext cx="1481291" cy="760294"/>
          </a:xfrm>
          <a:prstGeom prst="rect">
            <a:avLst/>
          </a:prstGeom>
          <a:noFill/>
          <a:ln/>
        </p:spPr>
        <p:txBody>
          <a:bodyPr wrap="square" lIns="0" tIns="0" rIns="0" bIns="0" rtlCol="0" anchor="t"/>
          <a:lstStyle/>
          <a:p>
            <a:pPr algn="ctr" indent="0" marL="0">
              <a:lnSpc>
                <a:spcPts val="1030"/>
              </a:lnSpc>
              <a:buNone/>
            </a:pPr>
            <a:r>
              <a:rPr lang="en-US" sz="770" dirty="0">
                <a:solidFill>
                  <a:srgbClr val="E2E2E8"/>
                </a:solidFill>
                <a:latin typeface="Arial" pitchFamily="34" charset="0"/>
                <a:ea typeface="Arial" pitchFamily="34" charset="-122"/>
                <a:cs typeface="Arial" pitchFamily="34" charset="-120"/>
              </a:rPr>
              <a:t>A new blog goes out to your site and up to 3 social platforms, chosen from LinkedIn, Facebook, Instagram, TikTok, YouTube and X.</a:t>
            </a:r>
            <a:endParaRPr lang="en-US" sz="770" dirty="0"/>
          </a:p>
        </p:txBody>
      </p:sp>
      <p:sp>
        <p:nvSpPr>
          <p:cNvPr id="7" name="Text 5"/>
          <p:cNvSpPr/>
          <p:nvPr/>
        </p:nvSpPr>
        <p:spPr>
          <a:xfrm>
            <a:off x="7219770" y="2667082"/>
            <a:ext cx="3566071" cy="209545"/>
          </a:xfrm>
          <a:prstGeom prst="rect">
            <a:avLst/>
          </a:prstGeom>
          <a:noFill/>
          <a:ln/>
        </p:spPr>
        <p:txBody>
          <a:bodyPr wrap="none" lIns="0" tIns="0" rIns="0" bIns="0" rtlCol="0" anchor="t"/>
          <a:lstStyle/>
          <a:p>
            <a:pPr algn="l" indent="0" marL="0">
              <a:lnSpc>
                <a:spcPts val="1670"/>
              </a:lnSpc>
              <a:buNone/>
            </a:pPr>
            <a:r>
              <a:rPr lang="en-US" sz="820" b="1" dirty="0">
                <a:solidFill>
                  <a:srgbClr val="C8102E"/>
                </a:solidFill>
                <a:latin typeface="Arial" pitchFamily="34" charset="0"/>
                <a:ea typeface="Arial" pitchFamily="34" charset="-122"/>
                <a:cs typeface="Arial" pitchFamily="34" charset="-120"/>
              </a:rPr>
              <a:t>01</a:t>
            </a:r>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 Website</a:t>
            </a:r>
            <a:endParaRPr lang="en-US" sz="820" dirty="0"/>
          </a:p>
        </p:txBody>
      </p:sp>
      <p:sp>
        <p:nvSpPr>
          <p:cNvPr id="8" name="Text 6"/>
          <p:cNvSpPr/>
          <p:nvPr/>
        </p:nvSpPr>
        <p:spPr>
          <a:xfrm>
            <a:off x="7219770" y="2939431"/>
            <a:ext cx="3566071" cy="298641"/>
          </a:xfrm>
          <a:prstGeom prst="rect">
            <a:avLst/>
          </a:prstGeom>
          <a:noFill/>
          <a:ln/>
        </p:spPr>
        <p:txBody>
          <a:bodyPr wrap="square" lIns="0" tIns="0" rIns="0" bIns="0" rtlCol="0" anchor="t"/>
          <a:lstStyle/>
          <a:p>
            <a:pPr algn="l" indent="0" marL="0">
              <a:lnSpc>
                <a:spcPts val="1300"/>
              </a:lnSpc>
              <a:buNone/>
            </a:pPr>
            <a:r>
              <a:rPr lang="en-US" sz="910" dirty="0">
                <a:solidFill>
                  <a:srgbClr val="3D3D45"/>
                </a:solidFill>
                <a:latin typeface="Arial" pitchFamily="34" charset="0"/>
                <a:ea typeface="Arial" pitchFamily="34" charset="-122"/>
                <a:cs typeface="Arial" pitchFamily="34" charset="-120"/>
              </a:rPr>
              <a:t>Where every channel ends up. Built so a visit can become an inquiry.</a:t>
            </a:r>
            <a:endParaRPr lang="en-US" sz="910" dirty="0"/>
          </a:p>
        </p:txBody>
      </p:sp>
      <p:sp>
        <p:nvSpPr>
          <p:cNvPr id="9" name="Text 7"/>
          <p:cNvSpPr/>
          <p:nvPr/>
        </p:nvSpPr>
        <p:spPr>
          <a:xfrm>
            <a:off x="7899203" y="3841803"/>
            <a:ext cx="3566071" cy="209545"/>
          </a:xfrm>
          <a:prstGeom prst="rect">
            <a:avLst/>
          </a:prstGeom>
          <a:noFill/>
          <a:ln/>
        </p:spPr>
        <p:txBody>
          <a:bodyPr wrap="none" lIns="0" tIns="0" rIns="0" bIns="0" rtlCol="0" anchor="t"/>
          <a:lstStyle/>
          <a:p>
            <a:pPr algn="l" indent="0" marL="0">
              <a:lnSpc>
                <a:spcPts val="1670"/>
              </a:lnSpc>
              <a:buNone/>
            </a:pPr>
            <a:r>
              <a:rPr lang="en-US" sz="820" b="1" dirty="0">
                <a:solidFill>
                  <a:srgbClr val="C8102E"/>
                </a:solidFill>
                <a:latin typeface="Arial" pitchFamily="34" charset="0"/>
                <a:ea typeface="Arial" pitchFamily="34" charset="-122"/>
                <a:cs typeface="Arial" pitchFamily="34" charset="-120"/>
              </a:rPr>
              <a:t>02</a:t>
            </a:r>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 A blog every business day</a:t>
            </a:r>
            <a:endParaRPr lang="en-US" sz="820" dirty="0"/>
          </a:p>
        </p:txBody>
      </p:sp>
      <p:sp>
        <p:nvSpPr>
          <p:cNvPr id="10" name="Text 8"/>
          <p:cNvSpPr/>
          <p:nvPr/>
        </p:nvSpPr>
        <p:spPr>
          <a:xfrm>
            <a:off x="7899203" y="4114151"/>
            <a:ext cx="3566071" cy="298641"/>
          </a:xfrm>
          <a:prstGeom prst="rect">
            <a:avLst/>
          </a:prstGeom>
          <a:noFill/>
          <a:ln/>
        </p:spPr>
        <p:txBody>
          <a:bodyPr wrap="square" lIns="0" tIns="0" rIns="0" bIns="0" rtlCol="0" anchor="t"/>
          <a:lstStyle/>
          <a:p>
            <a:pPr algn="l" indent="0" marL="0">
              <a:lnSpc>
                <a:spcPts val="1300"/>
              </a:lnSpc>
              <a:buNone/>
            </a:pPr>
            <a:r>
              <a:rPr lang="en-US" sz="910" dirty="0">
                <a:solidFill>
                  <a:srgbClr val="3D3D45"/>
                </a:solidFill>
                <a:latin typeface="Arial" pitchFamily="34" charset="0"/>
                <a:ea typeface="Arial" pitchFamily="34" charset="-122"/>
                <a:cs typeface="Arial" pitchFamily="34" charset="-120"/>
              </a:rPr>
              <a:t>Written for your buyers and published on your site, plus 2 to 3 expert hours a month on technical fixes and page adjustments.</a:t>
            </a:r>
            <a:endParaRPr lang="en-US" sz="910" dirty="0"/>
          </a:p>
        </p:txBody>
      </p:sp>
      <p:sp>
        <p:nvSpPr>
          <p:cNvPr id="11" name="Text 9"/>
          <p:cNvSpPr/>
          <p:nvPr/>
        </p:nvSpPr>
        <p:spPr>
          <a:xfrm>
            <a:off x="7219770" y="5099171"/>
            <a:ext cx="3566071" cy="209545"/>
          </a:xfrm>
          <a:prstGeom prst="rect">
            <a:avLst/>
          </a:prstGeom>
          <a:noFill/>
          <a:ln/>
        </p:spPr>
        <p:txBody>
          <a:bodyPr wrap="none" lIns="0" tIns="0" rIns="0" bIns="0" rtlCol="0" anchor="t"/>
          <a:lstStyle/>
          <a:p>
            <a:pPr algn="l" indent="0" marL="0">
              <a:lnSpc>
                <a:spcPts val="1670"/>
              </a:lnSpc>
              <a:buNone/>
            </a:pPr>
            <a:r>
              <a:rPr lang="en-US" sz="820" b="1" dirty="0">
                <a:solidFill>
                  <a:srgbClr val="C8102E"/>
                </a:solidFill>
                <a:latin typeface="Arial" pitchFamily="34" charset="0"/>
                <a:ea typeface="Arial" pitchFamily="34" charset="-122"/>
                <a:cs typeface="Arial" pitchFamily="34" charset="-120"/>
              </a:rPr>
              <a:t>03</a:t>
            </a:r>
            <a:pPr algn="l"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 Posted to up to 3 social platforms</a:t>
            </a:r>
            <a:endParaRPr lang="en-US" sz="820" dirty="0"/>
          </a:p>
        </p:txBody>
      </p:sp>
      <p:sp>
        <p:nvSpPr>
          <p:cNvPr id="12" name="Text 10"/>
          <p:cNvSpPr/>
          <p:nvPr/>
        </p:nvSpPr>
        <p:spPr>
          <a:xfrm>
            <a:off x="7219770" y="5371519"/>
            <a:ext cx="3566071" cy="133347"/>
          </a:xfrm>
          <a:prstGeom prst="rect">
            <a:avLst/>
          </a:prstGeom>
          <a:noFill/>
          <a:ln/>
        </p:spPr>
        <p:txBody>
          <a:bodyPr wrap="none" lIns="0" tIns="0" rIns="0" bIns="0" rtlCol="0" anchor="t"/>
          <a:lstStyle/>
          <a:p>
            <a:pPr algn="l" indent="0" marL="0">
              <a:lnSpc>
                <a:spcPts val="1300"/>
              </a:lnSpc>
              <a:buNone/>
            </a:pPr>
            <a:r>
              <a:rPr lang="en-US" sz="910" dirty="0">
                <a:solidFill>
                  <a:srgbClr val="3D3D45"/>
                </a:solidFill>
                <a:latin typeface="Arial" pitchFamily="34" charset="0"/>
                <a:ea typeface="Arial" pitchFamily="34" charset="-122"/>
                <a:cs typeface="Arial" pitchFamily="34" charset="-120"/>
              </a:rPr>
              <a:t>Every blog goes to the social pages buyers check.</a:t>
            </a:r>
            <a:endParaRPr lang="en-US" sz="910" dirty="0"/>
          </a:p>
        </p:txBody>
      </p:sp>
      <p:sp>
        <p:nvSpPr>
          <p:cNvPr id="13" name="Text 11"/>
          <p:cNvSpPr/>
          <p:nvPr/>
        </p:nvSpPr>
        <p:spPr>
          <a:xfrm>
            <a:off x="2814496" y="4870477"/>
            <a:ext cx="2157430" cy="209545"/>
          </a:xfrm>
          <a:prstGeom prst="rect">
            <a:avLst/>
          </a:prstGeom>
          <a:noFill/>
          <a:ln/>
        </p:spPr>
        <p:txBody>
          <a:bodyPr wrap="none" lIns="0" tIns="0" rIns="0" bIns="0" rtlCol="0" anchor="t"/>
          <a:lstStyle/>
          <a:p>
            <a:pPr algn="r" indent="0" marL="0">
              <a:lnSpc>
                <a:spcPts val="1670"/>
              </a:lnSpc>
              <a:buNone/>
            </a:pPr>
            <a:r>
              <a:rPr lang="en-US" sz="820" b="1" dirty="0">
                <a:solidFill>
                  <a:srgbClr val="C8102E"/>
                </a:solidFill>
                <a:latin typeface="Arial" pitchFamily="34" charset="0"/>
                <a:ea typeface="Arial" pitchFamily="34" charset="-122"/>
                <a:cs typeface="Arial" pitchFamily="34" charset="-120"/>
              </a:rPr>
              <a:t>04</a:t>
            </a:r>
            <a:pPr algn="r"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 Google and AI discovery</a:t>
            </a:r>
            <a:endParaRPr lang="en-US" sz="820" dirty="0"/>
          </a:p>
        </p:txBody>
      </p:sp>
      <p:sp>
        <p:nvSpPr>
          <p:cNvPr id="14" name="Text 12"/>
          <p:cNvSpPr/>
          <p:nvPr/>
        </p:nvSpPr>
        <p:spPr>
          <a:xfrm>
            <a:off x="1603875" y="5142826"/>
            <a:ext cx="3368051" cy="298641"/>
          </a:xfrm>
          <a:prstGeom prst="rect">
            <a:avLst/>
          </a:prstGeom>
          <a:noFill/>
          <a:ln/>
        </p:spPr>
        <p:txBody>
          <a:bodyPr wrap="square" lIns="0" tIns="0" rIns="0" bIns="0" rtlCol="0" anchor="t"/>
          <a:lstStyle/>
          <a:p>
            <a:pPr algn="r" indent="0" marL="0">
              <a:lnSpc>
                <a:spcPts val="1300"/>
              </a:lnSpc>
              <a:buNone/>
            </a:pPr>
            <a:r>
              <a:rPr lang="en-US" sz="910" dirty="0">
                <a:solidFill>
                  <a:srgbClr val="3D3D45"/>
                </a:solidFill>
                <a:latin typeface="Arial" pitchFamily="34" charset="0"/>
                <a:ea typeface="Arial" pitchFamily="34" charset="-122"/>
                <a:cs typeface="Arial" pitchFamily="34" charset="-120"/>
              </a:rPr>
              <a:t>More pages that answer real questions give search engines and AI tools more to find and cite.</a:t>
            </a:r>
            <a:endParaRPr lang="en-US" sz="910" dirty="0"/>
          </a:p>
        </p:txBody>
      </p:sp>
      <p:sp>
        <p:nvSpPr>
          <p:cNvPr id="15" name="Text 13"/>
          <p:cNvSpPr/>
          <p:nvPr/>
        </p:nvSpPr>
        <p:spPr>
          <a:xfrm>
            <a:off x="2491777" y="3841803"/>
            <a:ext cx="1800716" cy="209545"/>
          </a:xfrm>
          <a:prstGeom prst="rect">
            <a:avLst/>
          </a:prstGeom>
          <a:noFill/>
          <a:ln/>
        </p:spPr>
        <p:txBody>
          <a:bodyPr wrap="none" lIns="0" tIns="0" rIns="0" bIns="0" rtlCol="0" anchor="t"/>
          <a:lstStyle/>
          <a:p>
            <a:pPr algn="r" indent="0" marL="0">
              <a:lnSpc>
                <a:spcPts val="1670"/>
              </a:lnSpc>
              <a:buNone/>
            </a:pPr>
            <a:r>
              <a:rPr lang="en-US" sz="820" b="1" dirty="0">
                <a:solidFill>
                  <a:srgbClr val="C8102E"/>
                </a:solidFill>
                <a:latin typeface="Arial" pitchFamily="34" charset="0"/>
                <a:ea typeface="Arial" pitchFamily="34" charset="-122"/>
                <a:cs typeface="Arial" pitchFamily="34" charset="-120"/>
              </a:rPr>
              <a:t>05</a:t>
            </a:r>
            <a:pPr algn="r"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 Traffic and inquiries</a:t>
            </a:r>
            <a:endParaRPr lang="en-US" sz="820" dirty="0"/>
          </a:p>
        </p:txBody>
      </p:sp>
      <p:sp>
        <p:nvSpPr>
          <p:cNvPr id="16" name="Text 14"/>
          <p:cNvSpPr/>
          <p:nvPr/>
        </p:nvSpPr>
        <p:spPr>
          <a:xfrm>
            <a:off x="1525252" y="4114151"/>
            <a:ext cx="2767241" cy="298641"/>
          </a:xfrm>
          <a:prstGeom prst="rect">
            <a:avLst/>
          </a:prstGeom>
          <a:noFill/>
          <a:ln/>
        </p:spPr>
        <p:txBody>
          <a:bodyPr wrap="square" lIns="0" tIns="0" rIns="0" bIns="0" rtlCol="0" anchor="t"/>
          <a:lstStyle/>
          <a:p>
            <a:pPr algn="r" indent="0" marL="0">
              <a:lnSpc>
                <a:spcPts val="1300"/>
              </a:lnSpc>
              <a:buNone/>
            </a:pPr>
            <a:r>
              <a:rPr lang="en-US" sz="910" dirty="0">
                <a:solidFill>
                  <a:srgbClr val="3D3D45"/>
                </a:solidFill>
                <a:latin typeface="Arial" pitchFamily="34" charset="0"/>
                <a:ea typeface="Arial" pitchFamily="34" charset="-122"/>
                <a:cs typeface="Arial" pitchFamily="34" charset="-120"/>
              </a:rPr>
              <a:t>Visits counted as traffic. Forms, tracked calls and appointments counted as leads.</a:t>
            </a:r>
            <a:endParaRPr lang="en-US" sz="910" dirty="0"/>
          </a:p>
        </p:txBody>
      </p:sp>
      <p:sp>
        <p:nvSpPr>
          <p:cNvPr id="17" name="Text 15"/>
          <p:cNvSpPr/>
          <p:nvPr/>
        </p:nvSpPr>
        <p:spPr>
          <a:xfrm>
            <a:off x="2745810" y="2667082"/>
            <a:ext cx="2226115" cy="209545"/>
          </a:xfrm>
          <a:prstGeom prst="rect">
            <a:avLst/>
          </a:prstGeom>
          <a:noFill/>
          <a:ln/>
        </p:spPr>
        <p:txBody>
          <a:bodyPr wrap="none" lIns="0" tIns="0" rIns="0" bIns="0" rtlCol="0" anchor="t"/>
          <a:lstStyle/>
          <a:p>
            <a:pPr algn="r" indent="0" marL="0">
              <a:lnSpc>
                <a:spcPts val="1670"/>
              </a:lnSpc>
              <a:buNone/>
            </a:pPr>
            <a:r>
              <a:rPr lang="en-US" sz="820" b="1" dirty="0">
                <a:solidFill>
                  <a:srgbClr val="C8102E"/>
                </a:solidFill>
                <a:latin typeface="Arial" pitchFamily="34" charset="0"/>
                <a:ea typeface="Arial" pitchFamily="34" charset="-122"/>
                <a:cs typeface="Arial" pitchFamily="34" charset="-120"/>
              </a:rPr>
              <a:t>06</a:t>
            </a:r>
            <a:pPr algn="r" indent="0" marL="0">
              <a:lnSpc>
                <a:spcPts val="1670"/>
              </a:lnSpc>
              <a:buNone/>
            </a:pPr>
            <a:r>
              <a:rPr lang="en-US" sz="1420" b="1" dirty="0">
                <a:solidFill>
                  <a:srgbClr val="16161A"/>
                </a:solidFill>
                <a:latin typeface="Arial Narrow" pitchFamily="34" charset="0"/>
                <a:ea typeface="Arial Narrow" pitchFamily="34" charset="-122"/>
                <a:cs typeface="Arial Narrow" pitchFamily="34" charset="-120"/>
              </a:rPr>
              <a:t> Continuous improvement</a:t>
            </a:r>
            <a:endParaRPr lang="en-US" sz="820" dirty="0"/>
          </a:p>
        </p:txBody>
      </p:sp>
      <p:sp>
        <p:nvSpPr>
          <p:cNvPr id="18" name="Text 16"/>
          <p:cNvSpPr/>
          <p:nvPr/>
        </p:nvSpPr>
        <p:spPr>
          <a:xfrm>
            <a:off x="1826325" y="2939431"/>
            <a:ext cx="3145600" cy="298641"/>
          </a:xfrm>
          <a:prstGeom prst="rect">
            <a:avLst/>
          </a:prstGeom>
          <a:noFill/>
          <a:ln/>
        </p:spPr>
        <p:txBody>
          <a:bodyPr wrap="square" lIns="0" tIns="0" rIns="0" bIns="0" rtlCol="0" anchor="t"/>
          <a:lstStyle/>
          <a:p>
            <a:pPr algn="r" indent="0" marL="0">
              <a:lnSpc>
                <a:spcPts val="1300"/>
              </a:lnSpc>
              <a:buNone/>
            </a:pPr>
            <a:r>
              <a:rPr lang="en-US" sz="910" dirty="0">
                <a:solidFill>
                  <a:srgbClr val="3D3D45"/>
                </a:solidFill>
                <a:latin typeface="Arial" pitchFamily="34" charset="0"/>
                <a:ea typeface="Arial" pitchFamily="34" charset="-122"/>
                <a:cs typeface="Arial" pitchFamily="34" charset="-120"/>
              </a:rPr>
              <a:t>Monthly reporting shows what brings inquiries. The next month's work follows it.</a:t>
            </a:r>
            <a:endParaRPr lang="en-US" sz="910" dirty="0"/>
          </a:p>
        </p:txBody>
      </p:sp>
      <p:sp>
        <p:nvSpPr>
          <p:cNvPr id="19" name="Text 17"/>
          <p:cNvSpPr/>
          <p:nvPr/>
        </p:nvSpPr>
        <p:spPr>
          <a:xfrm>
            <a:off x="761981" y="6070448"/>
            <a:ext cx="5872343" cy="485068"/>
          </a:xfrm>
          <a:prstGeom prst="rect">
            <a:avLst/>
          </a:prstGeom>
          <a:noFill/>
          <a:ln/>
        </p:spPr>
        <p:txBody>
          <a:bodyPr wrap="square" lIns="0" tIns="0" rIns="0" bIns="0" rtlCol="0" anchor="t"/>
          <a:lstStyle/>
          <a:p>
            <a:pPr algn="l" indent="0" marL="0">
              <a:lnSpc>
                <a:spcPts val="1950"/>
              </a:lnSpc>
              <a:buNone/>
            </a:pPr>
            <a:r>
              <a:rPr lang="en-US" sz="1670" b="1" dirty="0">
                <a:solidFill>
                  <a:srgbClr val="16161A"/>
                </a:solidFill>
                <a:latin typeface="Arial Narrow" pitchFamily="34" charset="0"/>
                <a:ea typeface="Arial Narrow" pitchFamily="34" charset="-122"/>
                <a:cs typeface="Arial Narrow" pitchFamily="34" charset="-120"/>
              </a:rPr>
              <a:t>We don't just build your digital presence. We work on it every day.</a:t>
            </a:r>
            <a:endParaRPr lang="en-US" sz="1670" dirty="0"/>
          </a:p>
        </p:txBody>
      </p:sp>
      <p:sp>
        <p:nvSpPr>
          <p:cNvPr id="20" name="Text 18"/>
          <p:cNvSpPr/>
          <p:nvPr/>
        </p:nvSpPr>
        <p:spPr>
          <a:xfrm>
            <a:off x="6603835" y="6128688"/>
            <a:ext cx="5211950" cy="365910"/>
          </a:xfrm>
          <a:prstGeom prst="rect">
            <a:avLst/>
          </a:prstGeom>
          <a:noFill/>
          <a:ln/>
        </p:spPr>
        <p:txBody>
          <a:bodyPr wrap="square" lIns="0" tIns="0" rIns="0" bIns="0" rtlCol="0" anchor="t"/>
          <a:lstStyle/>
          <a:p>
            <a:pPr algn="l" indent="0" marL="0">
              <a:lnSpc>
                <a:spcPts val="1040"/>
              </a:lnSpc>
              <a:buNone/>
            </a:pPr>
            <a:r>
              <a:rPr lang="en-US" sz="730" dirty="0">
                <a:solidFill>
                  <a:srgbClr val="71717A"/>
                </a:solidFill>
                <a:latin typeface="Arial" pitchFamily="34" charset="0"/>
                <a:ea typeface="Arial" pitchFamily="34" charset="-122"/>
                <a:cs typeface="Arial" pitchFamily="34" charset="-120"/>
              </a:rPr>
              <a:t>Shares and likes are not a direct Google ranking factor, and no one can guarantee a ranking or an AI citation. We do not. Social builds branded searches, links, mentions and a consistent identity; AI assistants read public pages and posts directly.</a:t>
            </a:r>
            <a:endParaRPr lang="en-US" sz="73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09929" y="414823"/>
            <a:ext cx="1419785"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07</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LOCAL SEO</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Be the company they find nearby.</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Here is everything we manage.</a:t>
            </a:r>
            <a:endParaRPr lang="en-US" sz="3920" dirty="0"/>
          </a:p>
        </p:txBody>
      </p:sp>
      <p:sp>
        <p:nvSpPr>
          <p:cNvPr id="5" name="Text 3"/>
          <p:cNvSpPr/>
          <p:nvPr/>
        </p:nvSpPr>
        <p:spPr>
          <a:xfrm>
            <a:off x="990575" y="2285943"/>
            <a:ext cx="2112211" cy="165096"/>
          </a:xfrm>
          <a:prstGeom prst="rect">
            <a:avLst/>
          </a:prstGeom>
          <a:noFill/>
          <a:ln/>
        </p:spPr>
        <p:txBody>
          <a:bodyPr wrap="none" lIns="0" tIns="0" rIns="0" bIns="0" rtlCol="0" anchor="t"/>
          <a:lstStyle/>
          <a:p>
            <a:pPr algn="l" indent="0" marL="0">
              <a:lnSpc>
                <a:spcPts val="1320"/>
              </a:lnSpc>
              <a:buNone/>
            </a:pPr>
            <a:r>
              <a:rPr lang="en-US" sz="1080" b="1" dirty="0">
                <a:solidFill>
                  <a:srgbClr val="16161A"/>
                </a:solidFill>
                <a:latin typeface="Arial Narrow" pitchFamily="34" charset="0"/>
                <a:ea typeface="Arial Narrow" pitchFamily="34" charset="-122"/>
                <a:cs typeface="Arial Narrow" pitchFamily="34" charset="-120"/>
              </a:rPr>
              <a:t>Google Business Profile</a:t>
            </a:r>
            <a:endParaRPr lang="en-US" sz="1080" dirty="0"/>
          </a:p>
        </p:txBody>
      </p:sp>
      <p:sp>
        <p:nvSpPr>
          <p:cNvPr id="6" name="Text 4"/>
          <p:cNvSpPr/>
          <p:nvPr/>
        </p:nvSpPr>
        <p:spPr>
          <a:xfrm>
            <a:off x="863578" y="2612265"/>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Verified, with ownership kept in your company's name</a:t>
            </a:r>
            <a:endParaRPr lang="en-US" sz="770" dirty="0"/>
          </a:p>
        </p:txBody>
      </p:sp>
      <p:sp>
        <p:nvSpPr>
          <p:cNvPr id="7" name="Text 5"/>
          <p:cNvSpPr/>
          <p:nvPr/>
        </p:nvSpPr>
        <p:spPr>
          <a:xfrm>
            <a:off x="863578" y="2946822"/>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Primary and secondary categories matched to the services you sell</a:t>
            </a:r>
            <a:endParaRPr lang="en-US" sz="770" dirty="0"/>
          </a:p>
        </p:txBody>
      </p:sp>
      <p:sp>
        <p:nvSpPr>
          <p:cNvPr id="8" name="Text 6"/>
          <p:cNvSpPr/>
          <p:nvPr/>
        </p:nvSpPr>
        <p:spPr>
          <a:xfrm>
            <a:off x="863578" y="3281380"/>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Services, service areas, hours and special hours kept current</a:t>
            </a:r>
            <a:endParaRPr lang="en-US" sz="770" dirty="0"/>
          </a:p>
        </p:txBody>
      </p:sp>
      <p:sp>
        <p:nvSpPr>
          <p:cNvPr id="9" name="Text 7"/>
          <p:cNvSpPr/>
          <p:nvPr/>
        </p:nvSpPr>
        <p:spPr>
          <a:xfrm>
            <a:off x="863578" y="3615937"/>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Photos of real jobs, crews and equipment added through the year</a:t>
            </a:r>
            <a:endParaRPr lang="en-US" sz="770" dirty="0"/>
          </a:p>
        </p:txBody>
      </p:sp>
      <p:sp>
        <p:nvSpPr>
          <p:cNvPr id="10" name="Text 8"/>
          <p:cNvSpPr/>
          <p:nvPr/>
        </p:nvSpPr>
        <p:spPr>
          <a:xfrm>
            <a:off x="863578" y="3950494"/>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A business description written for the buyers you sell to</a:t>
            </a:r>
            <a:endParaRPr lang="en-US" sz="770" dirty="0"/>
          </a:p>
        </p:txBody>
      </p:sp>
      <p:sp>
        <p:nvSpPr>
          <p:cNvPr id="11" name="Text 9"/>
          <p:cNvSpPr/>
          <p:nvPr/>
        </p:nvSpPr>
        <p:spPr>
          <a:xfrm>
            <a:off x="990575" y="4399349"/>
            <a:ext cx="2112211" cy="165096"/>
          </a:xfrm>
          <a:prstGeom prst="rect">
            <a:avLst/>
          </a:prstGeom>
          <a:noFill/>
          <a:ln/>
        </p:spPr>
        <p:txBody>
          <a:bodyPr wrap="none" lIns="0" tIns="0" rIns="0" bIns="0" rtlCol="0" anchor="t"/>
          <a:lstStyle/>
          <a:p>
            <a:pPr algn="l" indent="0" marL="0">
              <a:lnSpc>
                <a:spcPts val="1320"/>
              </a:lnSpc>
              <a:buNone/>
            </a:pPr>
            <a:r>
              <a:rPr lang="en-US" sz="1080" b="1" dirty="0">
                <a:solidFill>
                  <a:srgbClr val="16161A"/>
                </a:solidFill>
                <a:latin typeface="Arial Narrow" pitchFamily="34" charset="0"/>
                <a:ea typeface="Arial Narrow" pitchFamily="34" charset="-122"/>
                <a:cs typeface="Arial Narrow" pitchFamily="34" charset="-120"/>
              </a:rPr>
              <a:t>Listings everywhere else</a:t>
            </a:r>
            <a:endParaRPr lang="en-US" sz="1080" dirty="0"/>
          </a:p>
        </p:txBody>
      </p:sp>
      <p:sp>
        <p:nvSpPr>
          <p:cNvPr id="12" name="Text 10"/>
          <p:cNvSpPr/>
          <p:nvPr/>
        </p:nvSpPr>
        <p:spPr>
          <a:xfrm>
            <a:off x="863578" y="4725671"/>
            <a:ext cx="2249368" cy="107947"/>
          </a:xfrm>
          <a:prstGeom prst="rect">
            <a:avLst/>
          </a:prstGeom>
          <a:noFill/>
          <a:ln/>
        </p:spPr>
        <p:txBody>
          <a:bodyPr wrap="non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Bing Places for Business set up and optimized</a:t>
            </a:r>
            <a:endParaRPr lang="en-US" sz="770" dirty="0"/>
          </a:p>
        </p:txBody>
      </p:sp>
      <p:sp>
        <p:nvSpPr>
          <p:cNvPr id="13" name="Text 11"/>
          <p:cNvSpPr/>
          <p:nvPr/>
        </p:nvSpPr>
        <p:spPr>
          <a:xfrm>
            <a:off x="863578" y="4924699"/>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Name, address and phone consistent across 65+ directories</a:t>
            </a:r>
            <a:endParaRPr lang="en-US" sz="770" dirty="0"/>
          </a:p>
        </p:txBody>
      </p:sp>
      <p:sp>
        <p:nvSpPr>
          <p:cNvPr id="14" name="Text 12"/>
          <p:cNvSpPr/>
          <p:nvPr/>
        </p:nvSpPr>
        <p:spPr>
          <a:xfrm>
            <a:off x="863578" y="5259256"/>
            <a:ext cx="2249368" cy="107947"/>
          </a:xfrm>
          <a:prstGeom prst="rect">
            <a:avLst/>
          </a:prstGeom>
          <a:noFill/>
          <a:ln/>
        </p:spPr>
        <p:txBody>
          <a:bodyPr wrap="non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Duplicate listings found and suppressed</a:t>
            </a:r>
            <a:endParaRPr lang="en-US" sz="770" dirty="0"/>
          </a:p>
        </p:txBody>
      </p:sp>
      <p:sp>
        <p:nvSpPr>
          <p:cNvPr id="15" name="Text 13"/>
          <p:cNvSpPr/>
          <p:nvPr/>
        </p:nvSpPr>
        <p:spPr>
          <a:xfrm>
            <a:off x="863578" y="5458284"/>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Listings monitored so a wrong number or old address gets fixed</a:t>
            </a:r>
            <a:endParaRPr lang="en-US" sz="770" dirty="0"/>
          </a:p>
        </p:txBody>
      </p:sp>
      <p:sp>
        <p:nvSpPr>
          <p:cNvPr id="16" name="Text 14"/>
          <p:cNvSpPr/>
          <p:nvPr/>
        </p:nvSpPr>
        <p:spPr>
          <a:xfrm>
            <a:off x="3454314" y="2285943"/>
            <a:ext cx="2112211" cy="165096"/>
          </a:xfrm>
          <a:prstGeom prst="rect">
            <a:avLst/>
          </a:prstGeom>
          <a:noFill/>
          <a:ln/>
        </p:spPr>
        <p:txBody>
          <a:bodyPr wrap="none" lIns="0" tIns="0" rIns="0" bIns="0" rtlCol="0" anchor="t"/>
          <a:lstStyle/>
          <a:p>
            <a:pPr algn="l" indent="0" marL="0">
              <a:lnSpc>
                <a:spcPts val="1320"/>
              </a:lnSpc>
              <a:buNone/>
            </a:pPr>
            <a:r>
              <a:rPr lang="en-US" sz="1080" b="1" dirty="0">
                <a:solidFill>
                  <a:srgbClr val="16161A"/>
                </a:solidFill>
                <a:latin typeface="Arial Narrow" pitchFamily="34" charset="0"/>
                <a:ea typeface="Arial Narrow" pitchFamily="34" charset="-122"/>
                <a:cs typeface="Arial Narrow" pitchFamily="34" charset="-120"/>
              </a:rPr>
              <a:t>Research and local content</a:t>
            </a:r>
            <a:endParaRPr lang="en-US" sz="1080" dirty="0"/>
          </a:p>
        </p:txBody>
      </p:sp>
      <p:sp>
        <p:nvSpPr>
          <p:cNvPr id="17" name="Text 15"/>
          <p:cNvSpPr/>
          <p:nvPr/>
        </p:nvSpPr>
        <p:spPr>
          <a:xfrm>
            <a:off x="3327317" y="2612265"/>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An audit of your citations, listings and Business Profile for accuracy</a:t>
            </a:r>
            <a:endParaRPr lang="en-US" sz="770" dirty="0"/>
          </a:p>
        </p:txBody>
      </p:sp>
      <p:sp>
        <p:nvSpPr>
          <p:cNvPr id="18" name="Text 16"/>
          <p:cNvSpPr/>
          <p:nvPr/>
        </p:nvSpPr>
        <p:spPr>
          <a:xfrm>
            <a:off x="3327317" y="2946822"/>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Competitor rankings, keywords and backlink profiles</a:t>
            </a:r>
            <a:endParaRPr lang="en-US" sz="770" dirty="0"/>
          </a:p>
        </p:txBody>
      </p:sp>
      <p:sp>
        <p:nvSpPr>
          <p:cNvPr id="19" name="Text 17"/>
          <p:cNvSpPr/>
          <p:nvPr/>
        </p:nvSpPr>
        <p:spPr>
          <a:xfrm>
            <a:off x="3327317" y="3281380"/>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Geo-specific keywords: your service near the buyer</a:t>
            </a:r>
            <a:endParaRPr lang="en-US" sz="770" dirty="0"/>
          </a:p>
        </p:txBody>
      </p:sp>
      <p:sp>
        <p:nvSpPr>
          <p:cNvPr id="20" name="Text 18"/>
          <p:cNvSpPr/>
          <p:nvPr/>
        </p:nvSpPr>
        <p:spPr>
          <a:xfrm>
            <a:off x="3327317" y="3615937"/>
            <a:ext cx="2249368" cy="107947"/>
          </a:xfrm>
          <a:prstGeom prst="rect">
            <a:avLst/>
          </a:prstGeom>
          <a:noFill/>
          <a:ln/>
        </p:spPr>
        <p:txBody>
          <a:bodyPr wrap="non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Locally focused content and local link building</a:t>
            </a:r>
            <a:endParaRPr lang="en-US" sz="770" dirty="0"/>
          </a:p>
        </p:txBody>
      </p:sp>
      <p:sp>
        <p:nvSpPr>
          <p:cNvPr id="21" name="Text 19"/>
          <p:cNvSpPr/>
          <p:nvPr/>
        </p:nvSpPr>
        <p:spPr>
          <a:xfrm>
            <a:off x="3327317" y="3814965"/>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Directory submissions and updates, so your Business Profile details match everywhere</a:t>
            </a:r>
            <a:endParaRPr lang="en-US" sz="770" dirty="0"/>
          </a:p>
        </p:txBody>
      </p:sp>
      <p:sp>
        <p:nvSpPr>
          <p:cNvPr id="22" name="Text 20"/>
          <p:cNvSpPr/>
          <p:nvPr/>
        </p:nvSpPr>
        <p:spPr>
          <a:xfrm>
            <a:off x="3454314" y="4263819"/>
            <a:ext cx="2112211" cy="165096"/>
          </a:xfrm>
          <a:prstGeom prst="rect">
            <a:avLst/>
          </a:prstGeom>
          <a:noFill/>
          <a:ln/>
        </p:spPr>
        <p:txBody>
          <a:bodyPr wrap="none" lIns="0" tIns="0" rIns="0" bIns="0" rtlCol="0" anchor="t"/>
          <a:lstStyle/>
          <a:p>
            <a:pPr algn="l" indent="0" marL="0">
              <a:lnSpc>
                <a:spcPts val="1320"/>
              </a:lnSpc>
              <a:buNone/>
            </a:pPr>
            <a:r>
              <a:rPr lang="en-US" sz="1080" b="1" dirty="0">
                <a:solidFill>
                  <a:srgbClr val="16161A"/>
                </a:solidFill>
                <a:latin typeface="Arial Narrow" pitchFamily="34" charset="0"/>
                <a:ea typeface="Arial Narrow" pitchFamily="34" charset="-122"/>
                <a:cs typeface="Arial Narrow" pitchFamily="34" charset="-120"/>
              </a:rPr>
              <a:t>On your website</a:t>
            </a:r>
            <a:endParaRPr lang="en-US" sz="1080" dirty="0"/>
          </a:p>
        </p:txBody>
      </p:sp>
      <p:sp>
        <p:nvSpPr>
          <p:cNvPr id="23" name="Text 21"/>
          <p:cNvSpPr/>
          <p:nvPr/>
        </p:nvSpPr>
        <p:spPr>
          <a:xfrm>
            <a:off x="3327317" y="4590141"/>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A service-area page where you have real work and something specific to say</a:t>
            </a:r>
            <a:endParaRPr lang="en-US" sz="770" dirty="0"/>
          </a:p>
        </p:txBody>
      </p:sp>
      <p:sp>
        <p:nvSpPr>
          <p:cNvPr id="24" name="Text 22"/>
          <p:cNvSpPr/>
          <p:nvPr/>
        </p:nvSpPr>
        <p:spPr>
          <a:xfrm>
            <a:off x="3327317" y="4924699"/>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Local business schema that matches the name, address and phone on the page</a:t>
            </a:r>
            <a:endParaRPr lang="en-US" sz="770" dirty="0"/>
          </a:p>
        </p:txBody>
      </p:sp>
      <p:sp>
        <p:nvSpPr>
          <p:cNvPr id="25" name="Text 23"/>
          <p:cNvSpPr/>
          <p:nvPr/>
        </p:nvSpPr>
        <p:spPr>
          <a:xfrm>
            <a:off x="3327317" y="5259256"/>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The same contact details on the site, the profile and every listing</a:t>
            </a:r>
            <a:endParaRPr lang="en-US" sz="770" dirty="0"/>
          </a:p>
        </p:txBody>
      </p:sp>
      <p:sp>
        <p:nvSpPr>
          <p:cNvPr id="26" name="Text 24"/>
          <p:cNvSpPr/>
          <p:nvPr/>
        </p:nvSpPr>
        <p:spPr>
          <a:xfrm>
            <a:off x="3327317" y="5593813"/>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Site speed, mobile layout and Core Web Vitals checked</a:t>
            </a:r>
            <a:endParaRPr lang="en-US" sz="770" dirty="0"/>
          </a:p>
        </p:txBody>
      </p:sp>
      <p:sp>
        <p:nvSpPr>
          <p:cNvPr id="27" name="Text 25"/>
          <p:cNvSpPr/>
          <p:nvPr/>
        </p:nvSpPr>
        <p:spPr>
          <a:xfrm>
            <a:off x="5918052" y="2285943"/>
            <a:ext cx="2112211" cy="165096"/>
          </a:xfrm>
          <a:prstGeom prst="rect">
            <a:avLst/>
          </a:prstGeom>
          <a:noFill/>
          <a:ln/>
        </p:spPr>
        <p:txBody>
          <a:bodyPr wrap="none" lIns="0" tIns="0" rIns="0" bIns="0" rtlCol="0" anchor="t"/>
          <a:lstStyle/>
          <a:p>
            <a:pPr algn="l" indent="0" marL="0">
              <a:lnSpc>
                <a:spcPts val="1320"/>
              </a:lnSpc>
              <a:buNone/>
            </a:pPr>
            <a:r>
              <a:rPr lang="en-US" sz="1080" b="1" dirty="0">
                <a:solidFill>
                  <a:srgbClr val="16161A"/>
                </a:solidFill>
                <a:latin typeface="Arial Narrow" pitchFamily="34" charset="0"/>
                <a:ea typeface="Arial Narrow" pitchFamily="34" charset="-122"/>
                <a:cs typeface="Arial Narrow" pitchFamily="34" charset="-120"/>
              </a:rPr>
              <a:t>Tracking</a:t>
            </a:r>
            <a:endParaRPr lang="en-US" sz="1080" dirty="0"/>
          </a:p>
        </p:txBody>
      </p:sp>
      <p:sp>
        <p:nvSpPr>
          <p:cNvPr id="28" name="Text 26"/>
          <p:cNvSpPr/>
          <p:nvPr/>
        </p:nvSpPr>
        <p:spPr>
          <a:xfrm>
            <a:off x="5791055" y="2612265"/>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Calls, direction requests and website clicks from your profile</a:t>
            </a:r>
            <a:endParaRPr lang="en-US" sz="770" dirty="0"/>
          </a:p>
        </p:txBody>
      </p:sp>
      <p:sp>
        <p:nvSpPr>
          <p:cNvPr id="29" name="Text 27"/>
          <p:cNvSpPr/>
          <p:nvPr/>
        </p:nvSpPr>
        <p:spPr>
          <a:xfrm>
            <a:off x="5791055" y="2946822"/>
            <a:ext cx="2249368" cy="379006"/>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Form submissions, and calls where call tracking is set up, sent to your CRM for follow-up</a:t>
            </a:r>
            <a:endParaRPr lang="en-US" sz="770" dirty="0"/>
          </a:p>
        </p:txBody>
      </p:sp>
      <p:sp>
        <p:nvSpPr>
          <p:cNvPr id="30" name="Text 28"/>
          <p:cNvSpPr/>
          <p:nvPr/>
        </p:nvSpPr>
        <p:spPr>
          <a:xfrm>
            <a:off x="5791055" y="3416909"/>
            <a:ext cx="2249368"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Monthly reporting on rankings and leads, in the Partner Results Portal</a:t>
            </a:r>
            <a:endParaRPr lang="en-US" sz="770" dirty="0"/>
          </a:p>
        </p:txBody>
      </p:sp>
      <p:sp>
        <p:nvSpPr>
          <p:cNvPr id="31" name="Text 29"/>
          <p:cNvSpPr/>
          <p:nvPr/>
        </p:nvSpPr>
        <p:spPr>
          <a:xfrm>
            <a:off x="5689458" y="3961011"/>
            <a:ext cx="2359093" cy="253498"/>
          </a:xfrm>
          <a:prstGeom prst="rect">
            <a:avLst/>
          </a:prstGeom>
          <a:noFill/>
          <a:ln/>
        </p:spPr>
        <p:txBody>
          <a:bodyPr wrap="square" lIns="0" tIns="0" rIns="0" bIns="0" rtlCol="0" anchor="t"/>
          <a:lstStyle/>
          <a:p>
            <a:pPr algn="l" indent="0" marL="0">
              <a:lnSpc>
                <a:spcPts val="1150"/>
              </a:lnSpc>
              <a:buNone/>
            </a:pPr>
            <a:r>
              <a:rPr lang="en-US" sz="770" dirty="0">
                <a:solidFill>
                  <a:srgbClr val="3D3D45"/>
                </a:solidFill>
                <a:latin typeface="Arial" pitchFamily="34" charset="0"/>
                <a:ea typeface="Arial" pitchFamily="34" charset="-122"/>
                <a:cs typeface="Arial" pitchFamily="34" charset="-120"/>
              </a:rPr>
              <a:t>Reviews come from your customers. We do not request, monitor or respond to them.</a:t>
            </a:r>
            <a:endParaRPr lang="en-US" sz="770" dirty="0"/>
          </a:p>
        </p:txBody>
      </p:sp>
      <p:sp>
        <p:nvSpPr>
          <p:cNvPr id="32" name="Text 30"/>
          <p:cNvSpPr/>
          <p:nvPr/>
        </p:nvSpPr>
        <p:spPr>
          <a:xfrm>
            <a:off x="8381790" y="2298643"/>
            <a:ext cx="3291758" cy="646791"/>
          </a:xfrm>
          <a:prstGeom prst="rect">
            <a:avLst/>
          </a:prstGeom>
          <a:noFill/>
          <a:ln/>
        </p:spPr>
        <p:txBody>
          <a:bodyPr wrap="squar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When a buyer searches for your service near them, Google often shows a map of local companies first. Local SEO is the work that puts an accurate, complete profile of your company there, and keeps it right every month.</a:t>
            </a:r>
            <a:endParaRPr lang="en-US" sz="910" dirty="0"/>
          </a:p>
        </p:txBody>
      </p:sp>
      <p:sp>
        <p:nvSpPr>
          <p:cNvPr id="33" name="Text 31"/>
          <p:cNvSpPr/>
          <p:nvPr/>
        </p:nvSpPr>
        <p:spPr>
          <a:xfrm>
            <a:off x="8540536" y="3199129"/>
            <a:ext cx="832155" cy="101597"/>
          </a:xfrm>
          <a:prstGeom prst="rect">
            <a:avLst/>
          </a:prstGeom>
          <a:noFill/>
          <a:ln/>
        </p:spPr>
        <p:txBody>
          <a:bodyPr wrap="none" lIns="0" tIns="0" rIns="0" bIns="0" rtlCol="0" anchor="t"/>
          <a:lstStyle/>
          <a:p>
            <a:pPr algn="l" indent="0" marL="0">
              <a:lnSpc>
                <a:spcPts val="1120"/>
              </a:lnSpc>
              <a:buNone/>
            </a:pPr>
            <a:r>
              <a:rPr lang="en-US" sz="690" b="1" dirty="0">
                <a:solidFill>
                  <a:srgbClr val="FFFFFF"/>
                </a:solidFill>
                <a:latin typeface="Arial" pitchFamily="34" charset="0"/>
                <a:ea typeface="Arial" pitchFamily="34" charset="-122"/>
                <a:cs typeface="Arial" pitchFamily="34" charset="-120"/>
              </a:rPr>
              <a:t>ILLUSTRATION</a:t>
            </a:r>
            <a:endParaRPr lang="en-US" sz="690" dirty="0"/>
          </a:p>
        </p:txBody>
      </p:sp>
      <p:sp>
        <p:nvSpPr>
          <p:cNvPr id="34" name="Text 32"/>
          <p:cNvSpPr/>
          <p:nvPr/>
        </p:nvSpPr>
        <p:spPr>
          <a:xfrm>
            <a:off x="8527837" y="4310352"/>
            <a:ext cx="2976298" cy="171446"/>
          </a:xfrm>
          <a:prstGeom prst="rect">
            <a:avLst/>
          </a:prstGeom>
          <a:noFill/>
          <a:ln/>
        </p:spPr>
        <p:txBody>
          <a:bodyPr wrap="none" lIns="0" tIns="0" rIns="0" bIns="0" rtlCol="0" anchor="t"/>
          <a:lstStyle/>
          <a:p>
            <a:pPr algn="l" indent="0" marL="0">
              <a:lnSpc>
                <a:spcPts val="1990"/>
              </a:lnSpc>
              <a:buNone/>
            </a:pPr>
            <a:r>
              <a:rPr lang="en-US" sz="1190" dirty="0">
                <a:solidFill>
                  <a:srgbClr val="202124"/>
                </a:solidFill>
                <a:latin typeface="Arial" pitchFamily="34" charset="0"/>
                <a:ea typeface="Arial" pitchFamily="34" charset="-122"/>
                <a:cs typeface="Arial" pitchFamily="34" charset="-120"/>
              </a:rPr>
              <a:t>Your company</a:t>
            </a:r>
            <a:endParaRPr lang="en-US" sz="1190" dirty="0"/>
          </a:p>
        </p:txBody>
      </p:sp>
      <p:sp>
        <p:nvSpPr>
          <p:cNvPr id="35" name="Text 33"/>
          <p:cNvSpPr/>
          <p:nvPr/>
        </p:nvSpPr>
        <p:spPr>
          <a:xfrm>
            <a:off x="8527837" y="4551050"/>
            <a:ext cx="2976298" cy="101597"/>
          </a:xfrm>
          <a:prstGeom prst="rect">
            <a:avLst/>
          </a:prstGeom>
          <a:noFill/>
          <a:ln/>
        </p:spPr>
        <p:txBody>
          <a:bodyPr wrap="none" lIns="0" tIns="0" rIns="0" bIns="0" rtlCol="0" anchor="t"/>
          <a:lstStyle/>
          <a:p>
            <a:pPr algn="l" indent="0" marL="0">
              <a:lnSpc>
                <a:spcPts val="1230"/>
              </a:lnSpc>
              <a:buNone/>
            </a:pPr>
            <a:r>
              <a:rPr lang="en-US" sz="730" dirty="0">
                <a:solidFill>
                  <a:srgbClr val="5F6368"/>
                </a:solidFill>
                <a:latin typeface="Arial" pitchFamily="34" charset="0"/>
                <a:ea typeface="Arial" pitchFamily="34" charset="-122"/>
                <a:cs typeface="Arial" pitchFamily="34" charset="-120"/>
              </a:rPr>
              <a:t>Commercial roofing contractor</a:t>
            </a:r>
            <a:endParaRPr lang="en-US" sz="730" dirty="0"/>
          </a:p>
        </p:txBody>
      </p:sp>
      <p:sp>
        <p:nvSpPr>
          <p:cNvPr id="36" name="Text 34"/>
          <p:cNvSpPr/>
          <p:nvPr/>
        </p:nvSpPr>
        <p:spPr>
          <a:xfrm>
            <a:off x="8623084" y="4808417"/>
            <a:ext cx="365072" cy="101597"/>
          </a:xfrm>
          <a:prstGeom prst="rect">
            <a:avLst/>
          </a:prstGeom>
          <a:noFill/>
          <a:ln/>
        </p:spPr>
        <p:txBody>
          <a:bodyPr wrap="none" lIns="0" tIns="0" rIns="0" bIns="0" rtlCol="0" anchor="t"/>
          <a:lstStyle/>
          <a:p>
            <a:pPr algn="l" indent="0" marL="0">
              <a:lnSpc>
                <a:spcPts val="1150"/>
              </a:lnSpc>
              <a:buNone/>
            </a:pPr>
            <a:r>
              <a:rPr lang="en-US" sz="690" b="1" dirty="0">
                <a:solidFill>
                  <a:srgbClr val="1A73E8"/>
                </a:solidFill>
                <a:latin typeface="Arial" pitchFamily="34" charset="0"/>
                <a:ea typeface="Arial" pitchFamily="34" charset="-122"/>
                <a:cs typeface="Arial" pitchFamily="34" charset="-120"/>
              </a:rPr>
              <a:t>Website</a:t>
            </a:r>
            <a:endParaRPr lang="en-US" sz="690" dirty="0"/>
          </a:p>
        </p:txBody>
      </p:sp>
      <p:sp>
        <p:nvSpPr>
          <p:cNvPr id="37" name="Text 35"/>
          <p:cNvSpPr/>
          <p:nvPr/>
        </p:nvSpPr>
        <p:spPr>
          <a:xfrm>
            <a:off x="9189709" y="4808417"/>
            <a:ext cx="467832" cy="101597"/>
          </a:xfrm>
          <a:prstGeom prst="rect">
            <a:avLst/>
          </a:prstGeom>
          <a:noFill/>
          <a:ln/>
        </p:spPr>
        <p:txBody>
          <a:bodyPr wrap="none" lIns="0" tIns="0" rIns="0" bIns="0" rtlCol="0" anchor="t"/>
          <a:lstStyle/>
          <a:p>
            <a:pPr algn="l" indent="0" marL="0">
              <a:lnSpc>
                <a:spcPts val="1150"/>
              </a:lnSpc>
              <a:buNone/>
            </a:pPr>
            <a:r>
              <a:rPr lang="en-US" sz="690" b="1" dirty="0">
                <a:solidFill>
                  <a:srgbClr val="1A73E8"/>
                </a:solidFill>
                <a:latin typeface="Arial" pitchFamily="34" charset="0"/>
                <a:ea typeface="Arial" pitchFamily="34" charset="-122"/>
                <a:cs typeface="Arial" pitchFamily="34" charset="-120"/>
              </a:rPr>
              <a:t>Directions</a:t>
            </a:r>
            <a:endParaRPr lang="en-US" sz="690" dirty="0"/>
          </a:p>
        </p:txBody>
      </p:sp>
      <p:sp>
        <p:nvSpPr>
          <p:cNvPr id="38" name="Text 36"/>
          <p:cNvSpPr/>
          <p:nvPr/>
        </p:nvSpPr>
        <p:spPr>
          <a:xfrm>
            <a:off x="9851481" y="4808417"/>
            <a:ext cx="175518" cy="101597"/>
          </a:xfrm>
          <a:prstGeom prst="rect">
            <a:avLst/>
          </a:prstGeom>
          <a:noFill/>
          <a:ln/>
        </p:spPr>
        <p:txBody>
          <a:bodyPr wrap="none" lIns="0" tIns="0" rIns="0" bIns="0" rtlCol="0" anchor="t"/>
          <a:lstStyle/>
          <a:p>
            <a:pPr algn="l" indent="0" marL="0">
              <a:lnSpc>
                <a:spcPts val="1150"/>
              </a:lnSpc>
              <a:buNone/>
            </a:pPr>
            <a:r>
              <a:rPr lang="en-US" sz="690" b="1" dirty="0">
                <a:solidFill>
                  <a:srgbClr val="1A73E8"/>
                </a:solidFill>
                <a:latin typeface="Arial" pitchFamily="34" charset="0"/>
                <a:ea typeface="Arial" pitchFamily="34" charset="-122"/>
                <a:cs typeface="Arial" pitchFamily="34" charset="-120"/>
              </a:rPr>
              <a:t>Call</a:t>
            </a:r>
            <a:endParaRPr lang="en-US" sz="690" dirty="0"/>
          </a:p>
        </p:txBody>
      </p:sp>
      <p:sp>
        <p:nvSpPr>
          <p:cNvPr id="39" name="Text 37"/>
          <p:cNvSpPr/>
          <p:nvPr/>
        </p:nvSpPr>
        <p:spPr>
          <a:xfrm>
            <a:off x="8527837" y="5119659"/>
            <a:ext cx="576058" cy="101597"/>
          </a:xfrm>
          <a:prstGeom prst="rect">
            <a:avLst/>
          </a:prstGeom>
          <a:noFill/>
          <a:ln/>
        </p:spPr>
        <p:txBody>
          <a:bodyPr wrap="none" lIns="0" tIns="0" rIns="0" bIns="0" rtlCol="0" anchor="t"/>
          <a:lstStyle/>
          <a:p>
            <a:pPr algn="l" indent="0" marL="0">
              <a:lnSpc>
                <a:spcPts val="1150"/>
              </a:lnSpc>
              <a:buNone/>
            </a:pPr>
            <a:r>
              <a:rPr lang="en-US" sz="690" b="1" dirty="0">
                <a:solidFill>
                  <a:srgbClr val="202124"/>
                </a:solidFill>
                <a:latin typeface="Arial" pitchFamily="34" charset="0"/>
                <a:ea typeface="Arial" pitchFamily="34" charset="-122"/>
                <a:cs typeface="Arial" pitchFamily="34" charset="-120"/>
              </a:rPr>
              <a:t>Hours</a:t>
            </a:r>
            <a:endParaRPr lang="en-US" sz="690" dirty="0"/>
          </a:p>
        </p:txBody>
      </p:sp>
      <p:sp>
        <p:nvSpPr>
          <p:cNvPr id="40" name="Text 38"/>
          <p:cNvSpPr/>
          <p:nvPr/>
        </p:nvSpPr>
        <p:spPr>
          <a:xfrm>
            <a:off x="8527837" y="5373752"/>
            <a:ext cx="576058" cy="101597"/>
          </a:xfrm>
          <a:prstGeom prst="rect">
            <a:avLst/>
          </a:prstGeom>
          <a:noFill/>
          <a:ln/>
        </p:spPr>
        <p:txBody>
          <a:bodyPr wrap="none" lIns="0" tIns="0" rIns="0" bIns="0" rtlCol="0" anchor="t"/>
          <a:lstStyle/>
          <a:p>
            <a:pPr algn="l" indent="0" marL="0">
              <a:lnSpc>
                <a:spcPts val="1150"/>
              </a:lnSpc>
              <a:buNone/>
            </a:pPr>
            <a:r>
              <a:rPr lang="en-US" sz="690" b="1" dirty="0">
                <a:solidFill>
                  <a:srgbClr val="202124"/>
                </a:solidFill>
                <a:latin typeface="Arial" pitchFamily="34" charset="0"/>
                <a:ea typeface="Arial" pitchFamily="34" charset="-122"/>
                <a:cs typeface="Arial" pitchFamily="34" charset="-120"/>
              </a:rPr>
              <a:t>Services</a:t>
            </a:r>
            <a:endParaRPr lang="en-US" sz="690" dirty="0"/>
          </a:p>
        </p:txBody>
      </p:sp>
      <p:sp>
        <p:nvSpPr>
          <p:cNvPr id="41" name="Text 39"/>
          <p:cNvSpPr/>
          <p:nvPr/>
        </p:nvSpPr>
        <p:spPr>
          <a:xfrm>
            <a:off x="8826279" y="5691343"/>
            <a:ext cx="2578544" cy="101597"/>
          </a:xfrm>
          <a:prstGeom prst="rect">
            <a:avLst/>
          </a:prstGeom>
          <a:noFill/>
          <a:ln/>
        </p:spPr>
        <p:txBody>
          <a:bodyPr wrap="none" lIns="0" tIns="0" rIns="0" bIns="0" rtlCol="0" anchor="t"/>
          <a:lstStyle/>
          <a:p>
            <a:pPr algn="l" indent="0" marL="0">
              <a:lnSpc>
                <a:spcPts val="1190"/>
              </a:lnSpc>
              <a:buNone/>
            </a:pPr>
            <a:r>
              <a:rPr lang="en-US" sz="730" b="1" dirty="0">
                <a:solidFill>
                  <a:srgbClr val="137333"/>
                </a:solidFill>
                <a:latin typeface="Arial" pitchFamily="34" charset="0"/>
                <a:ea typeface="Arial" pitchFamily="34" charset="-122"/>
                <a:cs typeface="Arial" pitchFamily="34" charset="-120"/>
              </a:rPr>
              <a:t>Details updated across directories</a:t>
            </a:r>
            <a:endParaRPr lang="en-US" sz="73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09046" y="414823"/>
            <a:ext cx="1320668"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08</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THE MATH</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The software alone costs more</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than the whole program.</a:t>
            </a:r>
            <a:endParaRPr lang="en-US" sz="3920" dirty="0"/>
          </a:p>
        </p:txBody>
      </p:sp>
      <p:sp>
        <p:nvSpPr>
          <p:cNvPr id="5" name="Text 3"/>
          <p:cNvSpPr/>
          <p:nvPr/>
        </p:nvSpPr>
        <p:spPr>
          <a:xfrm>
            <a:off x="761981" y="2292293"/>
            <a:ext cx="3977541" cy="120647"/>
          </a:xfrm>
          <a:prstGeom prst="rect">
            <a:avLst/>
          </a:prstGeom>
          <a:noFill/>
          <a:ln/>
        </p:spPr>
        <p:txBody>
          <a:bodyPr wrap="none" lIns="0" tIns="0" rIns="0" bIns="0" rtlCol="0" anchor="t"/>
          <a:lstStyle/>
          <a:p>
            <a:pPr algn="l" indent="0" marL="0">
              <a:lnSpc>
                <a:spcPts val="1090"/>
              </a:lnSpc>
              <a:buNone/>
            </a:pPr>
            <a:r>
              <a:rPr lang="en-US" sz="820" b="1" dirty="0">
                <a:solidFill>
                  <a:srgbClr val="C8102E"/>
                </a:solidFill>
                <a:latin typeface="Arial" pitchFamily="34" charset="0"/>
                <a:ea typeface="Arial" pitchFamily="34" charset="-122"/>
                <a:cs typeface="Arial" pitchFamily="34" charset="-120"/>
              </a:rPr>
              <a:t>THE SOFTWARE STACK, BOUGHT YOURSELF</a:t>
            </a:r>
            <a:endParaRPr lang="en-US" sz="820" dirty="0"/>
          </a:p>
        </p:txBody>
      </p:sp>
      <p:sp>
        <p:nvSpPr>
          <p:cNvPr id="6" name="Text 4"/>
          <p:cNvSpPr/>
          <p:nvPr/>
        </p:nvSpPr>
        <p:spPr>
          <a:xfrm>
            <a:off x="1028674" y="2618417"/>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Semrush</a:t>
            </a:r>
            <a:endParaRPr lang="en-US" sz="860" dirty="0"/>
          </a:p>
        </p:txBody>
      </p:sp>
      <p:sp>
        <p:nvSpPr>
          <p:cNvPr id="7" name="Text 5"/>
          <p:cNvSpPr/>
          <p:nvPr/>
        </p:nvSpPr>
        <p:spPr>
          <a:xfrm>
            <a:off x="2717633" y="2616829"/>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Advanced</a:t>
            </a:r>
            <a:endParaRPr lang="en-US" sz="820" dirty="0"/>
          </a:p>
        </p:txBody>
      </p:sp>
      <p:sp>
        <p:nvSpPr>
          <p:cNvPr id="8" name="Text 6"/>
          <p:cNvSpPr/>
          <p:nvPr/>
        </p:nvSpPr>
        <p:spPr>
          <a:xfrm>
            <a:off x="4169611" y="2596490"/>
            <a:ext cx="275278"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$549</a:t>
            </a:r>
            <a:endParaRPr lang="en-US" sz="1080" dirty="0"/>
          </a:p>
        </p:txBody>
      </p:sp>
      <p:sp>
        <p:nvSpPr>
          <p:cNvPr id="9" name="Text 7"/>
          <p:cNvSpPr/>
          <p:nvPr/>
        </p:nvSpPr>
        <p:spPr>
          <a:xfrm>
            <a:off x="1028674" y="2899397"/>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Tavus</a:t>
            </a:r>
            <a:endParaRPr lang="en-US" sz="860" dirty="0"/>
          </a:p>
        </p:txBody>
      </p:sp>
      <p:sp>
        <p:nvSpPr>
          <p:cNvPr id="10" name="Text 8"/>
          <p:cNvSpPr/>
          <p:nvPr/>
        </p:nvSpPr>
        <p:spPr>
          <a:xfrm>
            <a:off x="2717633" y="2897810"/>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Growth</a:t>
            </a:r>
            <a:endParaRPr lang="en-US" sz="820" dirty="0"/>
          </a:p>
        </p:txBody>
      </p:sp>
      <p:sp>
        <p:nvSpPr>
          <p:cNvPr id="11" name="Text 9"/>
          <p:cNvSpPr/>
          <p:nvPr/>
        </p:nvSpPr>
        <p:spPr>
          <a:xfrm>
            <a:off x="4169611" y="2877470"/>
            <a:ext cx="275278"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$397</a:t>
            </a:r>
            <a:endParaRPr lang="en-US" sz="1080" dirty="0"/>
          </a:p>
        </p:txBody>
      </p:sp>
      <p:sp>
        <p:nvSpPr>
          <p:cNvPr id="12" name="Text 10"/>
          <p:cNvSpPr/>
          <p:nvPr/>
        </p:nvSpPr>
        <p:spPr>
          <a:xfrm>
            <a:off x="1028674" y="3178790"/>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ZoomInfo</a:t>
            </a:r>
            <a:endParaRPr lang="en-US" sz="860" dirty="0"/>
          </a:p>
        </p:txBody>
      </p:sp>
      <p:sp>
        <p:nvSpPr>
          <p:cNvPr id="13" name="Text 11"/>
          <p:cNvSpPr/>
          <p:nvPr/>
        </p:nvSpPr>
        <p:spPr>
          <a:xfrm>
            <a:off x="2717633" y="3177203"/>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Website visitor tracking</a:t>
            </a:r>
            <a:endParaRPr lang="en-US" sz="820" dirty="0"/>
          </a:p>
        </p:txBody>
      </p:sp>
      <p:sp>
        <p:nvSpPr>
          <p:cNvPr id="14" name="Text 12"/>
          <p:cNvSpPr/>
          <p:nvPr/>
        </p:nvSpPr>
        <p:spPr>
          <a:xfrm>
            <a:off x="4169611" y="3156863"/>
            <a:ext cx="275278"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$200</a:t>
            </a:r>
            <a:endParaRPr lang="en-US" sz="1080" dirty="0"/>
          </a:p>
        </p:txBody>
      </p:sp>
      <p:sp>
        <p:nvSpPr>
          <p:cNvPr id="15" name="Text 13"/>
          <p:cNvSpPr/>
          <p:nvPr/>
        </p:nvSpPr>
        <p:spPr>
          <a:xfrm>
            <a:off x="1028674" y="3458183"/>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Claude</a:t>
            </a:r>
            <a:endParaRPr lang="en-US" sz="860" dirty="0"/>
          </a:p>
        </p:txBody>
      </p:sp>
      <p:sp>
        <p:nvSpPr>
          <p:cNvPr id="16" name="Text 14"/>
          <p:cNvSpPr/>
          <p:nvPr/>
        </p:nvSpPr>
        <p:spPr>
          <a:xfrm>
            <a:off x="2717633" y="3456596"/>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Max</a:t>
            </a:r>
            <a:endParaRPr lang="en-US" sz="820" dirty="0"/>
          </a:p>
        </p:txBody>
      </p:sp>
      <p:sp>
        <p:nvSpPr>
          <p:cNvPr id="17" name="Text 15"/>
          <p:cNvSpPr/>
          <p:nvPr/>
        </p:nvSpPr>
        <p:spPr>
          <a:xfrm>
            <a:off x="4169611" y="3436256"/>
            <a:ext cx="275278"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$100</a:t>
            </a:r>
            <a:endParaRPr lang="en-US" sz="1080" dirty="0"/>
          </a:p>
        </p:txBody>
      </p:sp>
      <p:sp>
        <p:nvSpPr>
          <p:cNvPr id="18" name="Text 16"/>
          <p:cNvSpPr/>
          <p:nvPr/>
        </p:nvSpPr>
        <p:spPr>
          <a:xfrm>
            <a:off x="1028674" y="3737576"/>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ChatGPT</a:t>
            </a:r>
            <a:endParaRPr lang="en-US" sz="860" dirty="0"/>
          </a:p>
        </p:txBody>
      </p:sp>
      <p:sp>
        <p:nvSpPr>
          <p:cNvPr id="19" name="Text 17"/>
          <p:cNvSpPr/>
          <p:nvPr/>
        </p:nvSpPr>
        <p:spPr>
          <a:xfrm>
            <a:off x="2717633" y="3735989"/>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Pro</a:t>
            </a:r>
            <a:endParaRPr lang="en-US" sz="820" dirty="0"/>
          </a:p>
        </p:txBody>
      </p:sp>
      <p:sp>
        <p:nvSpPr>
          <p:cNvPr id="20" name="Text 18"/>
          <p:cNvSpPr/>
          <p:nvPr/>
        </p:nvSpPr>
        <p:spPr>
          <a:xfrm>
            <a:off x="4169611" y="3715649"/>
            <a:ext cx="275278"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$100</a:t>
            </a:r>
            <a:endParaRPr lang="en-US" sz="1080" dirty="0"/>
          </a:p>
        </p:txBody>
      </p:sp>
      <p:sp>
        <p:nvSpPr>
          <p:cNvPr id="21" name="Text 19"/>
          <p:cNvSpPr/>
          <p:nvPr/>
        </p:nvSpPr>
        <p:spPr>
          <a:xfrm>
            <a:off x="1028674" y="4016969"/>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Cloudflare</a:t>
            </a:r>
            <a:endParaRPr lang="en-US" sz="860" dirty="0"/>
          </a:p>
        </p:txBody>
      </p:sp>
      <p:sp>
        <p:nvSpPr>
          <p:cNvPr id="22" name="Text 20"/>
          <p:cNvSpPr/>
          <p:nvPr/>
        </p:nvSpPr>
        <p:spPr>
          <a:xfrm>
            <a:off x="2717633" y="4015382"/>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Pro</a:t>
            </a:r>
            <a:endParaRPr lang="en-US" sz="820" dirty="0"/>
          </a:p>
        </p:txBody>
      </p:sp>
      <p:sp>
        <p:nvSpPr>
          <p:cNvPr id="23" name="Text 21"/>
          <p:cNvSpPr/>
          <p:nvPr/>
        </p:nvSpPr>
        <p:spPr>
          <a:xfrm>
            <a:off x="4238404" y="3995042"/>
            <a:ext cx="206485"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$25</a:t>
            </a:r>
            <a:endParaRPr lang="en-US" sz="1080" dirty="0"/>
          </a:p>
        </p:txBody>
      </p:sp>
      <p:sp>
        <p:nvSpPr>
          <p:cNvPr id="24" name="Text 22"/>
          <p:cNvSpPr/>
          <p:nvPr/>
        </p:nvSpPr>
        <p:spPr>
          <a:xfrm>
            <a:off x="1028674" y="4296362"/>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GitHub</a:t>
            </a:r>
            <a:endParaRPr lang="en-US" sz="860" dirty="0"/>
          </a:p>
        </p:txBody>
      </p:sp>
      <p:sp>
        <p:nvSpPr>
          <p:cNvPr id="25" name="Text 23"/>
          <p:cNvSpPr/>
          <p:nvPr/>
        </p:nvSpPr>
        <p:spPr>
          <a:xfrm>
            <a:off x="2717633" y="4294775"/>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Enterprise</a:t>
            </a:r>
            <a:endParaRPr lang="en-US" sz="820" dirty="0"/>
          </a:p>
        </p:txBody>
      </p:sp>
      <p:sp>
        <p:nvSpPr>
          <p:cNvPr id="26" name="Text 24"/>
          <p:cNvSpPr/>
          <p:nvPr/>
        </p:nvSpPr>
        <p:spPr>
          <a:xfrm>
            <a:off x="4238404" y="4274435"/>
            <a:ext cx="206485"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$21</a:t>
            </a:r>
            <a:endParaRPr lang="en-US" sz="1080" dirty="0"/>
          </a:p>
        </p:txBody>
      </p:sp>
      <p:sp>
        <p:nvSpPr>
          <p:cNvPr id="27" name="Text 25"/>
          <p:cNvSpPr/>
          <p:nvPr/>
        </p:nvSpPr>
        <p:spPr>
          <a:xfrm>
            <a:off x="1028674" y="4575755"/>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Netlify</a:t>
            </a:r>
            <a:endParaRPr lang="en-US" sz="860" dirty="0"/>
          </a:p>
        </p:txBody>
      </p:sp>
      <p:sp>
        <p:nvSpPr>
          <p:cNvPr id="28" name="Text 26"/>
          <p:cNvSpPr/>
          <p:nvPr/>
        </p:nvSpPr>
        <p:spPr>
          <a:xfrm>
            <a:off x="2717633" y="4574168"/>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Pro</a:t>
            </a:r>
            <a:endParaRPr lang="en-US" sz="820" dirty="0"/>
          </a:p>
        </p:txBody>
      </p:sp>
      <p:sp>
        <p:nvSpPr>
          <p:cNvPr id="29" name="Text 27"/>
          <p:cNvSpPr/>
          <p:nvPr/>
        </p:nvSpPr>
        <p:spPr>
          <a:xfrm>
            <a:off x="4238404" y="4553828"/>
            <a:ext cx="206485"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$20</a:t>
            </a:r>
            <a:endParaRPr lang="en-US" sz="1080" dirty="0"/>
          </a:p>
        </p:txBody>
      </p:sp>
      <p:sp>
        <p:nvSpPr>
          <p:cNvPr id="30" name="Text 28"/>
          <p:cNvSpPr/>
          <p:nvPr/>
        </p:nvSpPr>
        <p:spPr>
          <a:xfrm>
            <a:off x="1028674" y="4855148"/>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Sanity</a:t>
            </a:r>
            <a:endParaRPr lang="en-US" sz="860" dirty="0"/>
          </a:p>
        </p:txBody>
      </p:sp>
      <p:sp>
        <p:nvSpPr>
          <p:cNvPr id="31" name="Text 29"/>
          <p:cNvSpPr/>
          <p:nvPr/>
        </p:nvSpPr>
        <p:spPr>
          <a:xfrm>
            <a:off x="2717633" y="4853561"/>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Growth</a:t>
            </a:r>
            <a:endParaRPr lang="en-US" sz="820" dirty="0"/>
          </a:p>
        </p:txBody>
      </p:sp>
      <p:sp>
        <p:nvSpPr>
          <p:cNvPr id="32" name="Text 30"/>
          <p:cNvSpPr/>
          <p:nvPr/>
        </p:nvSpPr>
        <p:spPr>
          <a:xfrm>
            <a:off x="4238404" y="4833221"/>
            <a:ext cx="206485"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$15</a:t>
            </a:r>
            <a:endParaRPr lang="en-US" sz="1080" dirty="0"/>
          </a:p>
        </p:txBody>
      </p:sp>
      <p:sp>
        <p:nvSpPr>
          <p:cNvPr id="33" name="Text 31"/>
          <p:cNvSpPr/>
          <p:nvPr/>
        </p:nvSpPr>
        <p:spPr>
          <a:xfrm>
            <a:off x="1028674" y="5134541"/>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Astro</a:t>
            </a:r>
            <a:endParaRPr lang="en-US" sz="860" dirty="0"/>
          </a:p>
        </p:txBody>
      </p:sp>
      <p:sp>
        <p:nvSpPr>
          <p:cNvPr id="34" name="Text 32"/>
          <p:cNvSpPr/>
          <p:nvPr/>
        </p:nvSpPr>
        <p:spPr>
          <a:xfrm>
            <a:off x="2717633" y="5132954"/>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Open source</a:t>
            </a:r>
            <a:endParaRPr lang="en-US" sz="820" dirty="0"/>
          </a:p>
        </p:txBody>
      </p:sp>
      <p:sp>
        <p:nvSpPr>
          <p:cNvPr id="35" name="Text 33"/>
          <p:cNvSpPr/>
          <p:nvPr/>
        </p:nvSpPr>
        <p:spPr>
          <a:xfrm>
            <a:off x="4307197" y="5112614"/>
            <a:ext cx="137692"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$0</a:t>
            </a:r>
            <a:endParaRPr lang="en-US" sz="1080" dirty="0"/>
          </a:p>
        </p:txBody>
      </p:sp>
      <p:sp>
        <p:nvSpPr>
          <p:cNvPr id="36" name="Text 34"/>
          <p:cNvSpPr/>
          <p:nvPr/>
        </p:nvSpPr>
        <p:spPr>
          <a:xfrm>
            <a:off x="1028674" y="5413934"/>
            <a:ext cx="1612760" cy="126997"/>
          </a:xfrm>
          <a:prstGeom prst="rect">
            <a:avLst/>
          </a:prstGeom>
          <a:noFill/>
          <a:ln/>
        </p:spPr>
        <p:txBody>
          <a:bodyPr wrap="none" lIns="0" tIns="0" rIns="0" bIns="0" rtlCol="0" anchor="t"/>
          <a:lstStyle/>
          <a:p>
            <a:pPr algn="l" indent="0" marL="0">
              <a:lnSpc>
                <a:spcPts val="1410"/>
              </a:lnSpc>
              <a:buNone/>
            </a:pPr>
            <a:r>
              <a:rPr lang="en-US" sz="860" b="1" dirty="0">
                <a:solidFill>
                  <a:srgbClr val="16161A"/>
                </a:solidFill>
                <a:latin typeface="Arial" pitchFamily="34" charset="0"/>
                <a:ea typeface="Arial" pitchFamily="34" charset="-122"/>
                <a:cs typeface="Arial" pitchFamily="34" charset="-120"/>
              </a:rPr>
              <a:t>Google Search Console</a:t>
            </a:r>
            <a:endParaRPr lang="en-US" sz="860" dirty="0"/>
          </a:p>
        </p:txBody>
      </p:sp>
      <p:sp>
        <p:nvSpPr>
          <p:cNvPr id="37" name="Text 35"/>
          <p:cNvSpPr/>
          <p:nvPr/>
        </p:nvSpPr>
        <p:spPr>
          <a:xfrm>
            <a:off x="2717633" y="5412347"/>
            <a:ext cx="1459324" cy="120647"/>
          </a:xfrm>
          <a:prstGeom prst="rect">
            <a:avLst/>
          </a:prstGeom>
          <a:noFill/>
          <a:ln/>
        </p:spPr>
        <p:txBody>
          <a:bodyPr wrap="none" lIns="0" tIns="0" rIns="0" bIns="0" rtlCol="0" anchor="t"/>
          <a:lstStyle/>
          <a:p>
            <a:pPr algn="l" indent="0" marL="0">
              <a:lnSpc>
                <a:spcPts val="1340"/>
              </a:lnSpc>
              <a:buNone/>
            </a:pPr>
            <a:r>
              <a:rPr lang="en-US" sz="820" dirty="0">
                <a:solidFill>
                  <a:srgbClr val="3D3D45"/>
                </a:solidFill>
                <a:latin typeface="Arial" pitchFamily="34" charset="0"/>
                <a:ea typeface="Arial" pitchFamily="34" charset="-122"/>
                <a:cs typeface="Arial" pitchFamily="34" charset="-120"/>
              </a:rPr>
              <a:t>Free</a:t>
            </a:r>
            <a:endParaRPr lang="en-US" sz="820" dirty="0"/>
          </a:p>
        </p:txBody>
      </p:sp>
      <p:sp>
        <p:nvSpPr>
          <p:cNvPr id="38" name="Text 36"/>
          <p:cNvSpPr/>
          <p:nvPr/>
        </p:nvSpPr>
        <p:spPr>
          <a:xfrm>
            <a:off x="4307197" y="5392007"/>
            <a:ext cx="137692" cy="165096"/>
          </a:xfrm>
          <a:prstGeom prst="rect">
            <a:avLst/>
          </a:prstGeom>
          <a:noFill/>
          <a:ln/>
        </p:spPr>
        <p:txBody>
          <a:bodyPr wrap="none" lIns="0" tIns="0" rIns="0" bIns="0" rtlCol="0" anchor="t"/>
          <a:lstStyle/>
          <a:p>
            <a:pPr algn="r" indent="0" marL="0">
              <a:lnSpc>
                <a:spcPts val="1760"/>
              </a:lnSpc>
              <a:buNone/>
            </a:pPr>
            <a:r>
              <a:rPr lang="en-US" sz="1080" b="1" dirty="0">
                <a:solidFill>
                  <a:srgbClr val="16161A"/>
                </a:solidFill>
                <a:latin typeface="Arial Narrow" pitchFamily="34" charset="0"/>
                <a:ea typeface="Arial Narrow" pitchFamily="34" charset="-122"/>
                <a:cs typeface="Arial Narrow" pitchFamily="34" charset="-120"/>
              </a:rPr>
              <a:t>$0</a:t>
            </a:r>
            <a:endParaRPr lang="en-US" sz="1080" dirty="0"/>
          </a:p>
        </p:txBody>
      </p:sp>
      <p:sp>
        <p:nvSpPr>
          <p:cNvPr id="39" name="Text 37"/>
          <p:cNvSpPr/>
          <p:nvPr/>
        </p:nvSpPr>
        <p:spPr>
          <a:xfrm>
            <a:off x="5016375" y="2278601"/>
            <a:ext cx="1988770"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$1,427</a:t>
            </a:r>
            <a:endParaRPr lang="en-US" sz="3920" dirty="0"/>
          </a:p>
        </p:txBody>
      </p:sp>
      <p:sp>
        <p:nvSpPr>
          <p:cNvPr id="40" name="Text 38"/>
          <p:cNvSpPr/>
          <p:nvPr/>
        </p:nvSpPr>
        <p:spPr>
          <a:xfrm>
            <a:off x="5016375" y="2850087"/>
            <a:ext cx="1988770" cy="126997"/>
          </a:xfrm>
          <a:prstGeom prst="rect">
            <a:avLst/>
          </a:prstGeom>
          <a:noFill/>
          <a:ln/>
        </p:spPr>
        <p:txBody>
          <a:bodyPr wrap="none" lIns="0" tIns="0" rIns="0" bIns="0" rtlCol="0" anchor="t"/>
          <a:lstStyle/>
          <a:p>
            <a:pPr algn="l" indent="0" marL="0">
              <a:lnSpc>
                <a:spcPts val="1230"/>
              </a:lnSpc>
              <a:buNone/>
            </a:pPr>
            <a:r>
              <a:rPr lang="en-US" sz="860" dirty="0">
                <a:solidFill>
                  <a:srgbClr val="71717A"/>
                </a:solidFill>
                <a:latin typeface="Arial" pitchFamily="34" charset="0"/>
                <a:ea typeface="Arial" pitchFamily="34" charset="-122"/>
                <a:cs typeface="Arial" pitchFamily="34" charset="-120"/>
              </a:rPr>
              <a:t>to $1,708 with two users</a:t>
            </a:r>
            <a:endParaRPr lang="en-US" sz="860" dirty="0"/>
          </a:p>
        </p:txBody>
      </p:sp>
      <p:sp>
        <p:nvSpPr>
          <p:cNvPr id="41" name="Text 39"/>
          <p:cNvSpPr/>
          <p:nvPr/>
        </p:nvSpPr>
        <p:spPr>
          <a:xfrm>
            <a:off x="5117972" y="3831187"/>
            <a:ext cx="463975" cy="107947"/>
          </a:xfrm>
          <a:prstGeom prst="rect">
            <a:avLst/>
          </a:prstGeom>
          <a:noFill/>
          <a:ln/>
        </p:spPr>
        <p:txBody>
          <a:bodyPr wrap="none" lIns="0" tIns="0" rIns="0" bIns="0" rtlCol="0" anchor="t"/>
          <a:lstStyle/>
          <a:p>
            <a:pPr algn="l" indent="0" marL="0">
              <a:lnSpc>
                <a:spcPts val="1260"/>
              </a:lnSpc>
              <a:buNone/>
            </a:pPr>
            <a:r>
              <a:rPr lang="en-US" sz="770" b="1" dirty="0">
                <a:solidFill>
                  <a:srgbClr val="FFFFFF"/>
                </a:solidFill>
                <a:latin typeface="Arial" pitchFamily="34" charset="0"/>
                <a:ea typeface="Arial" pitchFamily="34" charset="-122"/>
                <a:cs typeface="Arial" pitchFamily="34" charset="-120"/>
              </a:rPr>
              <a:t>Semrush</a:t>
            </a:r>
            <a:endParaRPr lang="en-US" sz="770" dirty="0"/>
          </a:p>
        </p:txBody>
      </p:sp>
      <p:sp>
        <p:nvSpPr>
          <p:cNvPr id="42" name="Text 40"/>
          <p:cNvSpPr/>
          <p:nvPr/>
        </p:nvSpPr>
        <p:spPr>
          <a:xfrm>
            <a:off x="5117972" y="4516969"/>
            <a:ext cx="305388" cy="107947"/>
          </a:xfrm>
          <a:prstGeom prst="rect">
            <a:avLst/>
          </a:prstGeom>
          <a:noFill/>
          <a:ln/>
        </p:spPr>
        <p:txBody>
          <a:bodyPr wrap="none" lIns="0" tIns="0" rIns="0" bIns="0" rtlCol="0" anchor="t"/>
          <a:lstStyle/>
          <a:p>
            <a:pPr algn="l" indent="0" marL="0">
              <a:lnSpc>
                <a:spcPts val="1260"/>
              </a:lnSpc>
              <a:buNone/>
            </a:pPr>
            <a:r>
              <a:rPr lang="en-US" sz="770" b="1" dirty="0">
                <a:solidFill>
                  <a:srgbClr val="FFFFFF"/>
                </a:solidFill>
                <a:latin typeface="Arial" pitchFamily="34" charset="0"/>
                <a:ea typeface="Arial" pitchFamily="34" charset="-122"/>
                <a:cs typeface="Arial" pitchFamily="34" charset="-120"/>
              </a:rPr>
              <a:t>Tavus</a:t>
            </a:r>
            <a:endParaRPr lang="en-US" sz="770" dirty="0"/>
          </a:p>
        </p:txBody>
      </p:sp>
      <p:sp>
        <p:nvSpPr>
          <p:cNvPr id="43" name="Text 41"/>
          <p:cNvSpPr/>
          <p:nvPr/>
        </p:nvSpPr>
        <p:spPr>
          <a:xfrm>
            <a:off x="5117972" y="4951934"/>
            <a:ext cx="493871" cy="107947"/>
          </a:xfrm>
          <a:prstGeom prst="rect">
            <a:avLst/>
          </a:prstGeom>
          <a:noFill/>
          <a:ln/>
        </p:spPr>
        <p:txBody>
          <a:bodyPr wrap="none" lIns="0" tIns="0" rIns="0" bIns="0" rtlCol="0" anchor="t"/>
          <a:lstStyle/>
          <a:p>
            <a:pPr algn="l" indent="0" marL="0">
              <a:lnSpc>
                <a:spcPts val="1260"/>
              </a:lnSpc>
              <a:buNone/>
            </a:pPr>
            <a:r>
              <a:rPr lang="en-US" sz="770" b="1" dirty="0">
                <a:solidFill>
                  <a:srgbClr val="FFFFFF"/>
                </a:solidFill>
                <a:latin typeface="Arial" pitchFamily="34" charset="0"/>
                <a:ea typeface="Arial" pitchFamily="34" charset="-122"/>
                <a:cs typeface="Arial" pitchFamily="34" charset="-120"/>
              </a:rPr>
              <a:t>ZoomInfo</a:t>
            </a:r>
            <a:endParaRPr lang="en-US" sz="770" dirty="0"/>
          </a:p>
        </p:txBody>
      </p:sp>
      <p:sp>
        <p:nvSpPr>
          <p:cNvPr id="44" name="Text 42"/>
          <p:cNvSpPr/>
          <p:nvPr/>
        </p:nvSpPr>
        <p:spPr>
          <a:xfrm>
            <a:off x="5016375" y="5727557"/>
            <a:ext cx="1988770" cy="294672"/>
          </a:xfrm>
          <a:prstGeom prst="rect">
            <a:avLst/>
          </a:prstGeom>
          <a:noFill/>
          <a:ln/>
        </p:spPr>
        <p:txBody>
          <a:bodyPr wrap="square" lIns="0" tIns="0" rIns="0" bIns="0" rtlCol="0" anchor="t"/>
          <a:lstStyle/>
          <a:p>
            <a:pPr algn="l" indent="0" marL="0">
              <a:lnSpc>
                <a:spcPts val="1220"/>
              </a:lnSpc>
              <a:buNone/>
            </a:pPr>
            <a:r>
              <a:rPr lang="en-US" sz="960" b="1" dirty="0">
                <a:solidFill>
                  <a:srgbClr val="16161A"/>
                </a:solidFill>
                <a:latin typeface="Arial" pitchFamily="34" charset="0"/>
                <a:ea typeface="Arial" pitchFamily="34" charset="-122"/>
                <a:cs typeface="Arial" pitchFamily="34" charset="-120"/>
              </a:rPr>
              <a:t>The software stack, bought yourself</a:t>
            </a:r>
            <a:endParaRPr lang="en-US" sz="960" dirty="0"/>
          </a:p>
        </p:txBody>
      </p:sp>
      <p:sp>
        <p:nvSpPr>
          <p:cNvPr id="45" name="Text 43"/>
          <p:cNvSpPr/>
          <p:nvPr/>
        </p:nvSpPr>
        <p:spPr>
          <a:xfrm>
            <a:off x="5016375" y="6069258"/>
            <a:ext cx="1988770"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a month in software alone, on the selected premium plans</a:t>
            </a:r>
            <a:endParaRPr lang="en-US" sz="770" dirty="0"/>
          </a:p>
        </p:txBody>
      </p:sp>
      <p:sp>
        <p:nvSpPr>
          <p:cNvPr id="46" name="Text 44"/>
          <p:cNvSpPr/>
          <p:nvPr/>
        </p:nvSpPr>
        <p:spPr>
          <a:xfrm>
            <a:off x="7238819" y="3307275"/>
            <a:ext cx="1988770" cy="584185"/>
          </a:xfrm>
          <a:prstGeom prst="rect">
            <a:avLst/>
          </a:prstGeom>
          <a:noFill/>
          <a:ln/>
        </p:spPr>
        <p:txBody>
          <a:bodyPr wrap="none" lIns="0" tIns="0" rIns="0" bIns="0" rtlCol="0" anchor="t"/>
          <a:lstStyle/>
          <a:p>
            <a:pPr algn="l" indent="0" marL="0">
              <a:lnSpc>
                <a:spcPts val="4600"/>
              </a:lnSpc>
              <a:buNone/>
            </a:pPr>
            <a:r>
              <a:rPr lang="en-US" sz="3920" b="1" dirty="0">
                <a:solidFill>
                  <a:srgbClr val="C8102E"/>
                </a:solidFill>
                <a:latin typeface="Arial Narrow" pitchFamily="34" charset="0"/>
                <a:ea typeface="Arial Narrow" pitchFamily="34" charset="-122"/>
                <a:cs typeface="Arial Narrow" pitchFamily="34" charset="-120"/>
              </a:rPr>
              <a:t>$1,000</a:t>
            </a:r>
            <a:endParaRPr lang="en-US" sz="3920" dirty="0"/>
          </a:p>
        </p:txBody>
      </p:sp>
      <p:sp>
        <p:nvSpPr>
          <p:cNvPr id="47" name="Text 45"/>
          <p:cNvSpPr/>
          <p:nvPr/>
        </p:nvSpPr>
        <p:spPr>
          <a:xfrm>
            <a:off x="7238819" y="3878761"/>
            <a:ext cx="1988770" cy="126997"/>
          </a:xfrm>
          <a:prstGeom prst="rect">
            <a:avLst/>
          </a:prstGeom>
          <a:noFill/>
          <a:ln/>
        </p:spPr>
        <p:txBody>
          <a:bodyPr wrap="none" lIns="0" tIns="0" rIns="0" bIns="0" rtlCol="0" anchor="t"/>
          <a:lstStyle/>
          <a:p>
            <a:pPr algn="l" indent="0" marL="0">
              <a:lnSpc>
                <a:spcPts val="1230"/>
              </a:lnSpc>
              <a:buNone/>
            </a:pPr>
            <a:r>
              <a:rPr lang="en-US" sz="860" dirty="0">
                <a:solidFill>
                  <a:srgbClr val="71717A"/>
                </a:solidFill>
                <a:latin typeface="Arial" pitchFamily="34" charset="0"/>
                <a:ea typeface="Arial" pitchFamily="34" charset="-122"/>
                <a:cs typeface="Arial" pitchFamily="34" charset="-120"/>
              </a:rPr>
              <a:t>starting price</a:t>
            </a:r>
            <a:endParaRPr lang="en-US" sz="860" dirty="0"/>
          </a:p>
        </p:txBody>
      </p:sp>
      <p:sp>
        <p:nvSpPr>
          <p:cNvPr id="48" name="Text 46"/>
          <p:cNvSpPr/>
          <p:nvPr/>
        </p:nvSpPr>
        <p:spPr>
          <a:xfrm>
            <a:off x="7302317" y="4697394"/>
            <a:ext cx="1714457" cy="280881"/>
          </a:xfrm>
          <a:prstGeom prst="rect">
            <a:avLst/>
          </a:prstGeom>
          <a:noFill/>
          <a:ln/>
        </p:spPr>
        <p:txBody>
          <a:bodyPr wrap="square" lIns="0" tIns="0" rIns="0" bIns="0" rtlCol="0" anchor="t"/>
          <a:lstStyle/>
          <a:p>
            <a:pPr algn="ctr" indent="0" marL="0">
              <a:lnSpc>
                <a:spcPts val="1160"/>
              </a:lnSpc>
              <a:buNone/>
            </a:pPr>
            <a:r>
              <a:rPr lang="en-US" sz="910" b="1" dirty="0">
                <a:solidFill>
                  <a:srgbClr val="FFFFFF"/>
                </a:solidFill>
                <a:latin typeface="Arial" pitchFamily="34" charset="0"/>
                <a:ea typeface="Arial" pitchFamily="34" charset="-122"/>
                <a:cs typeface="Arial" pitchFamily="34" charset="-120"/>
              </a:rPr>
              <a:t>Software, people and daily work</a:t>
            </a:r>
            <a:endParaRPr lang="en-US" sz="910" dirty="0"/>
          </a:p>
        </p:txBody>
      </p:sp>
      <p:sp>
        <p:nvSpPr>
          <p:cNvPr id="49" name="Text 47"/>
          <p:cNvSpPr/>
          <p:nvPr/>
        </p:nvSpPr>
        <p:spPr>
          <a:xfrm>
            <a:off x="7238819" y="5727557"/>
            <a:ext cx="1988770" cy="139697"/>
          </a:xfrm>
          <a:prstGeom prst="rect">
            <a:avLst/>
          </a:prstGeom>
          <a:noFill/>
          <a:ln/>
        </p:spPr>
        <p:txBody>
          <a:bodyPr wrap="none" lIns="0" tIns="0" rIns="0" bIns="0" rtlCol="0" anchor="t"/>
          <a:lstStyle/>
          <a:p>
            <a:pPr algn="l" indent="0" marL="0">
              <a:lnSpc>
                <a:spcPts val="1220"/>
              </a:lnSpc>
              <a:buNone/>
            </a:pPr>
            <a:r>
              <a:rPr lang="en-US" sz="960" b="1" dirty="0">
                <a:solidFill>
                  <a:srgbClr val="16161A"/>
                </a:solidFill>
                <a:latin typeface="Arial" pitchFamily="34" charset="0"/>
                <a:ea typeface="Arial" pitchFamily="34" charset="-122"/>
                <a:cs typeface="Arial" pitchFamily="34" charset="-120"/>
              </a:rPr>
              <a:t>Abstrakt Inbound SDR</a:t>
            </a:r>
            <a:endParaRPr lang="en-US" sz="960" dirty="0"/>
          </a:p>
        </p:txBody>
      </p:sp>
      <p:sp>
        <p:nvSpPr>
          <p:cNvPr id="50" name="Text 48"/>
          <p:cNvSpPr/>
          <p:nvPr/>
        </p:nvSpPr>
        <p:spPr>
          <a:xfrm>
            <a:off x="7238819" y="5914282"/>
            <a:ext cx="1988770" cy="243477"/>
          </a:xfrm>
          <a:prstGeom prst="rect">
            <a:avLst/>
          </a:prstGeom>
          <a:noFill/>
          <a:ln/>
        </p:spPr>
        <p:txBody>
          <a:bodyPr wrap="square" lIns="0" tIns="0" rIns="0" bIns="0" rtlCol="0" anchor="t"/>
          <a:lstStyle/>
          <a:p>
            <a:pPr algn="l" indent="0" marL="0">
              <a:lnSpc>
                <a:spcPts val="1070"/>
              </a:lnSpc>
              <a:buNone/>
            </a:pPr>
            <a:r>
              <a:rPr lang="en-US" sz="770" dirty="0">
                <a:solidFill>
                  <a:srgbClr val="3D3D45"/>
                </a:solidFill>
                <a:latin typeface="Arial" pitchFamily="34" charset="0"/>
                <a:ea typeface="Arial" pitchFamily="34" charset="-122"/>
                <a:cs typeface="Arial" pitchFamily="34" charset="-120"/>
              </a:rPr>
              <a:t>a month, starting price, with the software, the people and the daily work included</a:t>
            </a:r>
            <a:endParaRPr lang="en-US" sz="770" dirty="0"/>
          </a:p>
        </p:txBody>
      </p:sp>
      <p:sp>
        <p:nvSpPr>
          <p:cNvPr id="51" name="Text 49"/>
          <p:cNvSpPr/>
          <p:nvPr/>
        </p:nvSpPr>
        <p:spPr>
          <a:xfrm>
            <a:off x="9524762" y="3479713"/>
            <a:ext cx="2057349" cy="1215201"/>
          </a:xfrm>
          <a:prstGeom prst="rect">
            <a:avLst/>
          </a:prstGeom>
          <a:noFill/>
          <a:ln/>
        </p:spPr>
        <p:txBody>
          <a:bodyPr wrap="square" lIns="0" tIns="0" rIns="0" bIns="0" rtlCol="0" anchor="t"/>
          <a:lstStyle/>
          <a:p>
            <a:pPr algn="l" indent="0" marL="0">
              <a:lnSpc>
                <a:spcPts val="3450"/>
              </a:lnSpc>
              <a:buNone/>
            </a:pPr>
            <a:r>
              <a:rPr lang="en-US" sz="2940" b="1" dirty="0">
                <a:solidFill>
                  <a:srgbClr val="16161A"/>
                </a:solidFill>
                <a:latin typeface="Arial Narrow" pitchFamily="34" charset="0"/>
                <a:ea typeface="Arial Narrow" pitchFamily="34" charset="-122"/>
                <a:cs typeface="Arial Narrow" pitchFamily="34" charset="-120"/>
              </a:rPr>
              <a:t>And that's before the people.</a:t>
            </a:r>
            <a:endParaRPr lang="en-US" sz="2940" dirty="0"/>
          </a:p>
        </p:txBody>
      </p:sp>
      <p:sp>
        <p:nvSpPr>
          <p:cNvPr id="52" name="Text 50"/>
          <p:cNvSpPr/>
          <p:nvPr/>
        </p:nvSpPr>
        <p:spPr>
          <a:xfrm>
            <a:off x="9524762" y="4759603"/>
            <a:ext cx="2057349" cy="438139"/>
          </a:xfrm>
          <a:prstGeom prst="rect">
            <a:avLst/>
          </a:prstGeom>
          <a:noFill/>
          <a:ln/>
        </p:spPr>
        <p:txBody>
          <a:bodyPr wrap="none" lIns="0" tIns="0" rIns="0" bIns="0" rtlCol="0" anchor="t"/>
          <a:lstStyle/>
          <a:p>
            <a:pPr algn="l" indent="0" marL="0">
              <a:lnSpc>
                <a:spcPts val="3450"/>
              </a:lnSpc>
              <a:buNone/>
            </a:pPr>
            <a:r>
              <a:rPr lang="en-US" sz="2940" b="1" dirty="0">
                <a:solidFill>
                  <a:srgbClr val="C8102E"/>
                </a:solidFill>
                <a:latin typeface="Arial Narrow" pitchFamily="34" charset="0"/>
                <a:ea typeface="Arial Narrow" pitchFamily="34" charset="-122"/>
                <a:cs typeface="Arial Narrow" pitchFamily="34" charset="-120"/>
              </a:rPr>
              <a:t>→</a:t>
            </a:r>
            <a:endParaRPr lang="en-US" sz="29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34279" y="414823"/>
            <a:ext cx="1495435"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09</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THE PEOPLE</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And that's before the people.</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One dedicated strategist. Experts on call.</a:t>
            </a:r>
            <a:endParaRPr lang="en-US" sz="3920" dirty="0"/>
          </a:p>
        </p:txBody>
      </p:sp>
      <p:sp>
        <p:nvSpPr>
          <p:cNvPr id="5" name="Text 3"/>
          <p:cNvSpPr/>
          <p:nvPr/>
        </p:nvSpPr>
        <p:spPr>
          <a:xfrm>
            <a:off x="761981" y="2304992"/>
            <a:ext cx="4251854" cy="499256"/>
          </a:xfrm>
          <a:prstGeom prst="rect">
            <a:avLst/>
          </a:prstGeom>
          <a:noFill/>
          <a:ln/>
        </p:spPr>
        <p:txBody>
          <a:bodyPr wrap="square" lIns="0" tIns="0" rIns="0" bIns="0" rtlCol="0" anchor="t"/>
          <a:lstStyle/>
          <a:p>
            <a:pPr algn="l" indent="0" marL="0">
              <a:lnSpc>
                <a:spcPts val="1420"/>
              </a:lnSpc>
              <a:buNone/>
            </a:pPr>
            <a:r>
              <a:rPr lang="en-US" sz="960" dirty="0">
                <a:solidFill>
                  <a:srgbClr val="3D3D45"/>
                </a:solidFill>
                <a:latin typeface="Arial" pitchFamily="34" charset="0"/>
                <a:ea typeface="Arial" pitchFamily="34" charset="-122"/>
                <a:cs typeface="Arial" pitchFamily="34" charset="-120"/>
              </a:rPr>
              <a:t>One dedicated strategist works on your account every business day and uses AI to do the work. When the work calls for it, they bring in our subject matter experts in each area below.</a:t>
            </a:r>
            <a:endParaRPr lang="en-US" sz="960" dirty="0"/>
          </a:p>
        </p:txBody>
      </p:sp>
      <p:sp>
        <p:nvSpPr>
          <p:cNvPr id="6" name="Text 4"/>
          <p:cNvSpPr/>
          <p:nvPr/>
        </p:nvSpPr>
        <p:spPr>
          <a:xfrm>
            <a:off x="933427" y="3168174"/>
            <a:ext cx="3881531" cy="120647"/>
          </a:xfrm>
          <a:prstGeom prst="rect">
            <a:avLst/>
          </a:prstGeom>
          <a:noFill/>
          <a:ln/>
        </p:spPr>
        <p:txBody>
          <a:bodyPr wrap="none" lIns="0" tIns="0" rIns="0" bIns="0" rtlCol="0" anchor="t"/>
          <a:lstStyle/>
          <a:p>
            <a:pPr algn="l" indent="0" marL="0">
              <a:lnSpc>
                <a:spcPts val="1090"/>
              </a:lnSpc>
              <a:buNone/>
            </a:pPr>
            <a:r>
              <a:rPr lang="en-US" sz="820" b="1" dirty="0">
                <a:solidFill>
                  <a:srgbClr val="C8102E"/>
                </a:solidFill>
                <a:latin typeface="Arial" pitchFamily="34" charset="0"/>
                <a:ea typeface="Arial" pitchFamily="34" charset="-122"/>
                <a:cs typeface="Arial" pitchFamily="34" charset="-120"/>
              </a:rPr>
              <a:t>AI IN THEIR HANDS</a:t>
            </a:r>
            <a:endParaRPr lang="en-US" sz="820" dirty="0"/>
          </a:p>
        </p:txBody>
      </p:sp>
      <p:sp>
        <p:nvSpPr>
          <p:cNvPr id="7" name="Text 5"/>
          <p:cNvSpPr/>
          <p:nvPr/>
        </p:nvSpPr>
        <p:spPr>
          <a:xfrm>
            <a:off x="933427" y="3757122"/>
            <a:ext cx="3881531" cy="274631"/>
          </a:xfrm>
          <a:prstGeom prst="rect">
            <a:avLst/>
          </a:prstGeom>
          <a:noFill/>
          <a:ln/>
        </p:spPr>
        <p:txBody>
          <a:bodyPr wrap="square" lIns="0" tIns="0" rIns="0" bIns="0" rtlCol="0" anchor="t"/>
          <a:lstStyle/>
          <a:p>
            <a:pPr algn="l" indent="0" marL="0">
              <a:lnSpc>
                <a:spcPts val="1210"/>
              </a:lnSpc>
              <a:buNone/>
            </a:pPr>
            <a:r>
              <a:rPr lang="en-US" sz="820" dirty="0">
                <a:solidFill>
                  <a:srgbClr val="3D3D45"/>
                </a:solidFill>
                <a:latin typeface="Arial" pitchFamily="34" charset="0"/>
                <a:ea typeface="Arial" pitchFamily="34" charset="-122"/>
                <a:cs typeface="Arial" pitchFamily="34" charset="-120"/>
              </a:rPr>
              <a:t>Claude and ChatGPT for research, outlining and editing support; Semrush for keyword, competitor and AI visibility research.</a:t>
            </a:r>
            <a:endParaRPr lang="en-US" sz="820" dirty="0"/>
          </a:p>
        </p:txBody>
      </p:sp>
      <p:sp>
        <p:nvSpPr>
          <p:cNvPr id="8" name="Text 6"/>
          <p:cNvSpPr/>
          <p:nvPr/>
        </p:nvSpPr>
        <p:spPr>
          <a:xfrm>
            <a:off x="1130272" y="4376231"/>
            <a:ext cx="3854100" cy="126997"/>
          </a:xfrm>
          <a:prstGeom prst="rect">
            <a:avLst/>
          </a:prstGeom>
          <a:noFill/>
          <a:ln/>
        </p:spPr>
        <p:txBody>
          <a:bodyPr wrap="none" lIns="0" tIns="0" rIns="0" bIns="0" rtlCol="0" anchor="t"/>
          <a:lstStyle/>
          <a:p>
            <a:pPr algn="l" indent="0" marL="0">
              <a:lnSpc>
                <a:spcPts val="1060"/>
              </a:lnSpc>
              <a:buNone/>
            </a:pPr>
            <a:r>
              <a:rPr lang="en-US" sz="860" b="1" dirty="0">
                <a:solidFill>
                  <a:srgbClr val="16161A"/>
                </a:solidFill>
                <a:latin typeface="Arial" pitchFamily="34" charset="0"/>
                <a:ea typeface="Arial" pitchFamily="34" charset="-122"/>
                <a:cs typeface="Arial" pitchFamily="34" charset="-120"/>
              </a:rPr>
              <a:t>Subject matter experts they can call on</a:t>
            </a:r>
            <a:endParaRPr lang="en-US" sz="860" dirty="0"/>
          </a:p>
        </p:txBody>
      </p:sp>
      <p:sp>
        <p:nvSpPr>
          <p:cNvPr id="9" name="Text 7"/>
          <p:cNvSpPr/>
          <p:nvPr/>
        </p:nvSpPr>
        <p:spPr>
          <a:xfrm>
            <a:off x="7706167" y="3388831"/>
            <a:ext cx="1097253" cy="255978"/>
          </a:xfrm>
          <a:prstGeom prst="rect">
            <a:avLst/>
          </a:prstGeom>
          <a:noFill/>
          <a:ln/>
        </p:spPr>
        <p:txBody>
          <a:bodyPr wrap="square" lIns="0" tIns="0" rIns="0" bIns="0" rtlCol="0" anchor="t"/>
          <a:lstStyle/>
          <a:p>
            <a:pPr algn="ctr" indent="0" marL="0">
              <a:lnSpc>
                <a:spcPts val="1020"/>
              </a:lnSpc>
              <a:buNone/>
            </a:pPr>
            <a:r>
              <a:rPr lang="en-US" sz="860" b="1" dirty="0">
                <a:solidFill>
                  <a:srgbClr val="FFFFFF"/>
                </a:solidFill>
                <a:latin typeface="Arial" pitchFamily="34" charset="0"/>
                <a:ea typeface="Arial" pitchFamily="34" charset="-122"/>
                <a:cs typeface="Arial" pitchFamily="34" charset="-120"/>
              </a:rPr>
              <a:t>Your dedicated strategist</a:t>
            </a:r>
            <a:endParaRPr lang="en-US" sz="860" dirty="0"/>
          </a:p>
        </p:txBody>
      </p:sp>
      <p:sp>
        <p:nvSpPr>
          <p:cNvPr id="10" name="Text 8"/>
          <p:cNvSpPr/>
          <p:nvPr/>
        </p:nvSpPr>
        <p:spPr>
          <a:xfrm>
            <a:off x="8080240" y="3678542"/>
            <a:ext cx="349106" cy="247644"/>
          </a:xfrm>
          <a:prstGeom prst="rect">
            <a:avLst/>
          </a:prstGeom>
          <a:noFill/>
          <a:ln/>
        </p:spPr>
        <p:txBody>
          <a:bodyPr wrap="none" lIns="0" tIns="0" rIns="0" bIns="0" rtlCol="0" anchor="t"/>
          <a:lstStyle/>
          <a:p>
            <a:pPr algn="ctr" indent="0" marL="0">
              <a:lnSpc>
                <a:spcPts val="1950"/>
              </a:lnSpc>
              <a:buNone/>
            </a:pPr>
            <a:r>
              <a:rPr lang="en-US" sz="1670" b="1" dirty="0">
                <a:solidFill>
                  <a:srgbClr val="FFFFFF"/>
                </a:solidFill>
                <a:latin typeface="Arial Narrow" pitchFamily="34" charset="0"/>
                <a:ea typeface="Arial Narrow" pitchFamily="34" charset="-122"/>
                <a:cs typeface="Arial Narrow" pitchFamily="34" charset="-120"/>
              </a:rPr>
              <a:t>+ AI</a:t>
            </a:r>
            <a:endParaRPr lang="en-US" sz="1670" dirty="0"/>
          </a:p>
        </p:txBody>
      </p:sp>
      <p:sp>
        <p:nvSpPr>
          <p:cNvPr id="11" name="Text 9"/>
          <p:cNvSpPr/>
          <p:nvPr/>
        </p:nvSpPr>
        <p:spPr>
          <a:xfrm>
            <a:off x="7575361" y="2365415"/>
            <a:ext cx="1467575" cy="133347"/>
          </a:xfrm>
          <a:prstGeom prst="rect">
            <a:avLst/>
          </a:prstGeom>
          <a:noFill/>
          <a:ln/>
        </p:spPr>
        <p:txBody>
          <a:bodyPr wrap="non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Project management</a:t>
            </a:r>
            <a:endParaRPr lang="en-US" sz="910" dirty="0"/>
          </a:p>
        </p:txBody>
      </p:sp>
      <p:sp>
        <p:nvSpPr>
          <p:cNvPr id="12" name="Text 10"/>
          <p:cNvSpPr/>
          <p:nvPr/>
        </p:nvSpPr>
        <p:spPr>
          <a:xfrm>
            <a:off x="7575361" y="2551545"/>
            <a:ext cx="1467575" cy="224328"/>
          </a:xfrm>
          <a:prstGeom prst="rect">
            <a:avLst/>
          </a:prstGeom>
          <a:noFill/>
          <a:ln/>
        </p:spPr>
        <p:txBody>
          <a:bodyPr wrap="squar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Plan the work and keep it moving</a:t>
            </a:r>
            <a:endParaRPr lang="en-US" sz="730" dirty="0"/>
          </a:p>
        </p:txBody>
      </p:sp>
      <p:sp>
        <p:nvSpPr>
          <p:cNvPr id="13" name="Text 11"/>
          <p:cNvSpPr/>
          <p:nvPr/>
        </p:nvSpPr>
        <p:spPr>
          <a:xfrm>
            <a:off x="9359666" y="2822604"/>
            <a:ext cx="1467575" cy="133347"/>
          </a:xfrm>
          <a:prstGeom prst="rect">
            <a:avLst/>
          </a:prstGeom>
          <a:noFill/>
          <a:ln/>
        </p:spPr>
        <p:txBody>
          <a:bodyPr wrap="non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SEO</a:t>
            </a:r>
            <a:endParaRPr lang="en-US" sz="910" dirty="0"/>
          </a:p>
        </p:txBody>
      </p:sp>
      <p:sp>
        <p:nvSpPr>
          <p:cNvPr id="14" name="Text 12"/>
          <p:cNvSpPr/>
          <p:nvPr/>
        </p:nvSpPr>
        <p:spPr>
          <a:xfrm>
            <a:off x="9359666" y="3008733"/>
            <a:ext cx="1467575" cy="224328"/>
          </a:xfrm>
          <a:prstGeom prst="rect">
            <a:avLst/>
          </a:prstGeom>
          <a:noFill/>
          <a:ln/>
        </p:spPr>
        <p:txBody>
          <a:bodyPr wrap="squar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Keywords, on-page, local and technical SEO</a:t>
            </a:r>
            <a:endParaRPr lang="en-US" sz="730" dirty="0"/>
          </a:p>
        </p:txBody>
      </p:sp>
      <p:sp>
        <p:nvSpPr>
          <p:cNvPr id="15" name="Text 13"/>
          <p:cNvSpPr/>
          <p:nvPr/>
        </p:nvSpPr>
        <p:spPr>
          <a:xfrm>
            <a:off x="9804155" y="3838578"/>
            <a:ext cx="1467575" cy="133347"/>
          </a:xfrm>
          <a:prstGeom prst="rect">
            <a:avLst/>
          </a:prstGeom>
          <a:noFill/>
          <a:ln/>
        </p:spPr>
        <p:txBody>
          <a:bodyPr wrap="non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AI search</a:t>
            </a:r>
            <a:endParaRPr lang="en-US" sz="910" dirty="0"/>
          </a:p>
        </p:txBody>
      </p:sp>
      <p:sp>
        <p:nvSpPr>
          <p:cNvPr id="16" name="Text 14"/>
          <p:cNvSpPr/>
          <p:nvPr/>
        </p:nvSpPr>
        <p:spPr>
          <a:xfrm>
            <a:off x="9804155" y="4024708"/>
            <a:ext cx="1467575" cy="224328"/>
          </a:xfrm>
          <a:prstGeom prst="rect">
            <a:avLst/>
          </a:prstGeom>
          <a:noFill/>
          <a:ln/>
        </p:spPr>
        <p:txBody>
          <a:bodyPr wrap="squar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Visibility in AI answers and AI Overviews</a:t>
            </a:r>
            <a:endParaRPr lang="en-US" sz="730" dirty="0"/>
          </a:p>
        </p:txBody>
      </p:sp>
      <p:sp>
        <p:nvSpPr>
          <p:cNvPr id="17" name="Text 15"/>
          <p:cNvSpPr/>
          <p:nvPr/>
        </p:nvSpPr>
        <p:spPr>
          <a:xfrm>
            <a:off x="8565936" y="4648233"/>
            <a:ext cx="1467575" cy="275027"/>
          </a:xfrm>
          <a:prstGeom prst="rect">
            <a:avLst/>
          </a:prstGeom>
          <a:noFill/>
          <a:ln/>
        </p:spPr>
        <p:txBody>
          <a:bodyPr wrap="squar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Web design and development</a:t>
            </a:r>
            <a:endParaRPr lang="en-US" sz="910" dirty="0"/>
          </a:p>
        </p:txBody>
      </p:sp>
      <p:sp>
        <p:nvSpPr>
          <p:cNvPr id="18" name="Text 16"/>
          <p:cNvSpPr/>
          <p:nvPr/>
        </p:nvSpPr>
        <p:spPr>
          <a:xfrm>
            <a:off x="8565936" y="4976043"/>
            <a:ext cx="1467575" cy="101597"/>
          </a:xfrm>
          <a:prstGeom prst="rect">
            <a:avLst/>
          </a:prstGeom>
          <a:noFill/>
          <a:ln/>
        </p:spPr>
        <p:txBody>
          <a:bodyPr wrap="non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The site, its speed and its forms</a:t>
            </a:r>
            <a:endParaRPr lang="en-US" sz="730" dirty="0"/>
          </a:p>
        </p:txBody>
      </p:sp>
      <p:sp>
        <p:nvSpPr>
          <p:cNvPr id="19" name="Text 17"/>
          <p:cNvSpPr/>
          <p:nvPr/>
        </p:nvSpPr>
        <p:spPr>
          <a:xfrm>
            <a:off x="6584785" y="4657708"/>
            <a:ext cx="1467575" cy="133347"/>
          </a:xfrm>
          <a:prstGeom prst="rect">
            <a:avLst/>
          </a:prstGeom>
          <a:noFill/>
          <a:ln/>
        </p:spPr>
        <p:txBody>
          <a:bodyPr wrap="non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Writing and editing</a:t>
            </a:r>
            <a:endParaRPr lang="en-US" sz="910" dirty="0"/>
          </a:p>
        </p:txBody>
      </p:sp>
      <p:sp>
        <p:nvSpPr>
          <p:cNvPr id="20" name="Text 18"/>
          <p:cNvSpPr/>
          <p:nvPr/>
        </p:nvSpPr>
        <p:spPr>
          <a:xfrm>
            <a:off x="6584785" y="4843837"/>
            <a:ext cx="1467575" cy="224328"/>
          </a:xfrm>
          <a:prstGeom prst="rect">
            <a:avLst/>
          </a:prstGeom>
          <a:noFill/>
          <a:ln/>
        </p:spPr>
        <p:txBody>
          <a:bodyPr wrap="squar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Pages, blogs, guides and white papers</a:t>
            </a:r>
            <a:endParaRPr lang="en-US" sz="730" dirty="0"/>
          </a:p>
        </p:txBody>
      </p:sp>
      <p:sp>
        <p:nvSpPr>
          <p:cNvPr id="21" name="Text 19"/>
          <p:cNvSpPr/>
          <p:nvPr/>
        </p:nvSpPr>
        <p:spPr>
          <a:xfrm>
            <a:off x="5346566" y="3899944"/>
            <a:ext cx="1467575" cy="133347"/>
          </a:xfrm>
          <a:prstGeom prst="rect">
            <a:avLst/>
          </a:prstGeom>
          <a:noFill/>
          <a:ln/>
        </p:spPr>
        <p:txBody>
          <a:bodyPr wrap="non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Social media</a:t>
            </a:r>
            <a:endParaRPr lang="en-US" sz="910" dirty="0"/>
          </a:p>
        </p:txBody>
      </p:sp>
      <p:sp>
        <p:nvSpPr>
          <p:cNvPr id="22" name="Text 20"/>
          <p:cNvSpPr/>
          <p:nvPr/>
        </p:nvSpPr>
        <p:spPr>
          <a:xfrm>
            <a:off x="5346566" y="4086073"/>
            <a:ext cx="1467575" cy="101597"/>
          </a:xfrm>
          <a:prstGeom prst="rect">
            <a:avLst/>
          </a:prstGeom>
          <a:noFill/>
          <a:ln/>
        </p:spPr>
        <p:txBody>
          <a:bodyPr wrap="non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Posts, calendar and distribution</a:t>
            </a:r>
            <a:endParaRPr lang="en-US" sz="730" dirty="0"/>
          </a:p>
        </p:txBody>
      </p:sp>
      <p:sp>
        <p:nvSpPr>
          <p:cNvPr id="23" name="Text 21"/>
          <p:cNvSpPr/>
          <p:nvPr/>
        </p:nvSpPr>
        <p:spPr>
          <a:xfrm>
            <a:off x="5791055" y="2883969"/>
            <a:ext cx="1467575" cy="133347"/>
          </a:xfrm>
          <a:prstGeom prst="rect">
            <a:avLst/>
          </a:prstGeom>
          <a:noFill/>
          <a:ln/>
        </p:spPr>
        <p:txBody>
          <a:bodyPr wrap="none" lIns="0" tIns="0" rIns="0" bIns="0" rtlCol="0" anchor="t"/>
          <a:lstStyle/>
          <a:p>
            <a:pPr algn="l" indent="0" marL="0">
              <a:lnSpc>
                <a:spcPts val="1120"/>
              </a:lnSpc>
              <a:buNone/>
            </a:pPr>
            <a:r>
              <a:rPr lang="en-US" sz="910" b="1" dirty="0">
                <a:solidFill>
                  <a:srgbClr val="16161A"/>
                </a:solidFill>
                <a:latin typeface="Arial" pitchFamily="34" charset="0"/>
                <a:ea typeface="Arial" pitchFamily="34" charset="-122"/>
                <a:cs typeface="Arial" pitchFamily="34" charset="-120"/>
              </a:rPr>
              <a:t>Graphic design</a:t>
            </a:r>
            <a:endParaRPr lang="en-US" sz="910" dirty="0"/>
          </a:p>
        </p:txBody>
      </p:sp>
      <p:sp>
        <p:nvSpPr>
          <p:cNvPr id="24" name="Text 22"/>
          <p:cNvSpPr/>
          <p:nvPr/>
        </p:nvSpPr>
        <p:spPr>
          <a:xfrm>
            <a:off x="5791055" y="3070099"/>
            <a:ext cx="1467575" cy="101597"/>
          </a:xfrm>
          <a:prstGeom prst="rect">
            <a:avLst/>
          </a:prstGeom>
          <a:noFill/>
          <a:ln/>
        </p:spPr>
        <p:txBody>
          <a:bodyPr wrap="none" lIns="0" tIns="0" rIns="0" bIns="0" rtlCol="0" anchor="t"/>
          <a:lstStyle/>
          <a:p>
            <a:pPr algn="l" indent="0" marL="0">
              <a:lnSpc>
                <a:spcPts val="970"/>
              </a:lnSpc>
              <a:buNone/>
            </a:pPr>
            <a:r>
              <a:rPr lang="en-US" sz="730" dirty="0">
                <a:solidFill>
                  <a:srgbClr val="3D3D45"/>
                </a:solidFill>
                <a:latin typeface="Arial" pitchFamily="34" charset="0"/>
                <a:ea typeface="Arial" pitchFamily="34" charset="-122"/>
                <a:cs typeface="Arial" pitchFamily="34" charset="-120"/>
              </a:rPr>
              <a:t>Social sets and visual assets</a:t>
            </a:r>
            <a:endParaRPr lang="en-US" sz="730" dirty="0"/>
          </a:p>
        </p:txBody>
      </p:sp>
      <p:sp>
        <p:nvSpPr>
          <p:cNvPr id="25" name="Text 23"/>
          <p:cNvSpPr/>
          <p:nvPr/>
        </p:nvSpPr>
        <p:spPr>
          <a:xfrm>
            <a:off x="761981" y="5613260"/>
            <a:ext cx="1463182" cy="304792"/>
          </a:xfrm>
          <a:prstGeom prst="rect">
            <a:avLst/>
          </a:prstGeom>
          <a:noFill/>
          <a:ln/>
        </p:spPr>
        <p:txBody>
          <a:bodyPr wrap="none" lIns="0" tIns="0" rIns="0" bIns="0" rtlCol="0" anchor="t"/>
          <a:lstStyle/>
          <a:p>
            <a:pPr algn="l" indent="0" marL="0">
              <a:lnSpc>
                <a:spcPts val="2130"/>
              </a:lnSpc>
              <a:buNone/>
            </a:pPr>
            <a:r>
              <a:rPr lang="en-US" sz="1670" b="1" dirty="0">
                <a:solidFill>
                  <a:srgbClr val="16161A"/>
                </a:solidFill>
                <a:latin typeface="Arial Narrow" pitchFamily="34" charset="0"/>
                <a:ea typeface="Arial Narrow" pitchFamily="34" charset="-122"/>
                <a:cs typeface="Arial Narrow" pitchFamily="34" charset="-120"/>
              </a:rPr>
              <a:t>Technology</a:t>
            </a:r>
            <a:endParaRPr lang="en-US" sz="1670" dirty="0"/>
          </a:p>
        </p:txBody>
      </p:sp>
      <p:sp>
        <p:nvSpPr>
          <p:cNvPr id="26" name="Text 24"/>
          <p:cNvSpPr/>
          <p:nvPr/>
        </p:nvSpPr>
        <p:spPr>
          <a:xfrm>
            <a:off x="2205677" y="5645009"/>
            <a:ext cx="111761" cy="247644"/>
          </a:xfrm>
          <a:prstGeom prst="rect">
            <a:avLst/>
          </a:prstGeom>
          <a:noFill/>
          <a:ln/>
        </p:spPr>
        <p:txBody>
          <a:bodyPr wrap="none" lIns="0" tIns="0" rIns="0" bIns="0" rtlCol="0" anchor="t"/>
          <a:lstStyle/>
          <a:p>
            <a:pPr algn="l" indent="0" marL="0">
              <a:lnSpc>
                <a:spcPts val="2130"/>
              </a:lnSpc>
              <a:buNone/>
            </a:pPr>
            <a:r>
              <a:rPr lang="en-US" sz="1670" b="1" dirty="0">
                <a:solidFill>
                  <a:srgbClr val="C8102E"/>
                </a:solidFill>
                <a:latin typeface="Arial Narrow" pitchFamily="34" charset="0"/>
                <a:ea typeface="Arial Narrow" pitchFamily="34" charset="-122"/>
                <a:cs typeface="Arial Narrow" pitchFamily="34" charset="-120"/>
              </a:rPr>
              <a:t>+</a:t>
            </a:r>
            <a:endParaRPr lang="en-US" sz="1670" dirty="0"/>
          </a:p>
        </p:txBody>
      </p:sp>
      <p:sp>
        <p:nvSpPr>
          <p:cNvPr id="27" name="Text 25"/>
          <p:cNvSpPr/>
          <p:nvPr/>
        </p:nvSpPr>
        <p:spPr>
          <a:xfrm>
            <a:off x="2398057" y="5613260"/>
            <a:ext cx="804295" cy="304792"/>
          </a:xfrm>
          <a:prstGeom prst="rect">
            <a:avLst/>
          </a:prstGeom>
          <a:noFill/>
          <a:ln/>
        </p:spPr>
        <p:txBody>
          <a:bodyPr wrap="none" lIns="0" tIns="0" rIns="0" bIns="0" rtlCol="0" anchor="t"/>
          <a:lstStyle/>
          <a:p>
            <a:pPr algn="l" indent="0" marL="0">
              <a:lnSpc>
                <a:spcPts val="2130"/>
              </a:lnSpc>
              <a:buNone/>
            </a:pPr>
            <a:r>
              <a:rPr lang="en-US" sz="1670" b="1" dirty="0">
                <a:solidFill>
                  <a:srgbClr val="16161A"/>
                </a:solidFill>
                <a:latin typeface="Arial Narrow" pitchFamily="34" charset="0"/>
                <a:ea typeface="Arial Narrow" pitchFamily="34" charset="-122"/>
                <a:cs typeface="Arial Narrow" pitchFamily="34" charset="-120"/>
              </a:rPr>
              <a:t>Talent</a:t>
            </a:r>
            <a:endParaRPr lang="en-US" sz="1670" dirty="0"/>
          </a:p>
        </p:txBody>
      </p:sp>
      <p:sp>
        <p:nvSpPr>
          <p:cNvPr id="28" name="Text 26"/>
          <p:cNvSpPr/>
          <p:nvPr/>
        </p:nvSpPr>
        <p:spPr>
          <a:xfrm>
            <a:off x="3231672" y="5645009"/>
            <a:ext cx="111761" cy="247644"/>
          </a:xfrm>
          <a:prstGeom prst="rect">
            <a:avLst/>
          </a:prstGeom>
          <a:noFill/>
          <a:ln/>
        </p:spPr>
        <p:txBody>
          <a:bodyPr wrap="none" lIns="0" tIns="0" rIns="0" bIns="0" rtlCol="0" anchor="t"/>
          <a:lstStyle/>
          <a:p>
            <a:pPr algn="l" indent="0" marL="0">
              <a:lnSpc>
                <a:spcPts val="2130"/>
              </a:lnSpc>
              <a:buNone/>
            </a:pPr>
            <a:r>
              <a:rPr lang="en-US" sz="1670" b="1" dirty="0">
                <a:solidFill>
                  <a:srgbClr val="C8102E"/>
                </a:solidFill>
                <a:latin typeface="Arial Narrow" pitchFamily="34" charset="0"/>
                <a:ea typeface="Arial Narrow" pitchFamily="34" charset="-122"/>
                <a:cs typeface="Arial Narrow" pitchFamily="34" charset="-120"/>
              </a:rPr>
              <a:t>+</a:t>
            </a:r>
            <a:endParaRPr lang="en-US" sz="1670" dirty="0"/>
          </a:p>
        </p:txBody>
      </p:sp>
      <p:sp>
        <p:nvSpPr>
          <p:cNvPr id="29" name="Text 27"/>
          <p:cNvSpPr/>
          <p:nvPr/>
        </p:nvSpPr>
        <p:spPr>
          <a:xfrm>
            <a:off x="3424053" y="5613260"/>
            <a:ext cx="1976126" cy="304792"/>
          </a:xfrm>
          <a:prstGeom prst="rect">
            <a:avLst/>
          </a:prstGeom>
          <a:noFill/>
          <a:ln/>
        </p:spPr>
        <p:txBody>
          <a:bodyPr wrap="none" lIns="0" tIns="0" rIns="0" bIns="0" rtlCol="0" anchor="t"/>
          <a:lstStyle/>
          <a:p>
            <a:pPr algn="l" indent="0" marL="0">
              <a:lnSpc>
                <a:spcPts val="2130"/>
              </a:lnSpc>
              <a:buNone/>
            </a:pPr>
            <a:r>
              <a:rPr lang="en-US" sz="1670" b="1" dirty="0">
                <a:solidFill>
                  <a:srgbClr val="16161A"/>
                </a:solidFill>
                <a:latin typeface="Arial Narrow" pitchFamily="34" charset="0"/>
                <a:ea typeface="Arial Narrow" pitchFamily="34" charset="-122"/>
                <a:cs typeface="Arial Narrow" pitchFamily="34" charset="-120"/>
              </a:rPr>
              <a:t>Daily execution</a:t>
            </a:r>
            <a:endParaRPr lang="en-US" sz="1670" dirty="0"/>
          </a:p>
        </p:txBody>
      </p:sp>
      <p:sp>
        <p:nvSpPr>
          <p:cNvPr id="30" name="Text 28"/>
          <p:cNvSpPr/>
          <p:nvPr/>
        </p:nvSpPr>
        <p:spPr>
          <a:xfrm>
            <a:off x="5342697" y="5645009"/>
            <a:ext cx="111761" cy="247644"/>
          </a:xfrm>
          <a:prstGeom prst="rect">
            <a:avLst/>
          </a:prstGeom>
          <a:noFill/>
          <a:ln/>
        </p:spPr>
        <p:txBody>
          <a:bodyPr wrap="none" lIns="0" tIns="0" rIns="0" bIns="0" rtlCol="0" anchor="t"/>
          <a:lstStyle/>
          <a:p>
            <a:pPr algn="l" indent="0" marL="0">
              <a:lnSpc>
                <a:spcPts val="2130"/>
              </a:lnSpc>
              <a:buNone/>
            </a:pPr>
            <a:r>
              <a:rPr lang="en-US" sz="1670" b="1" dirty="0">
                <a:solidFill>
                  <a:srgbClr val="C8102E"/>
                </a:solidFill>
                <a:latin typeface="Arial Narrow" pitchFamily="34" charset="0"/>
                <a:ea typeface="Arial Narrow" pitchFamily="34" charset="-122"/>
                <a:cs typeface="Arial Narrow" pitchFamily="34" charset="-120"/>
              </a:rPr>
              <a:t>=</a:t>
            </a:r>
            <a:endParaRPr lang="en-US" sz="1670" dirty="0"/>
          </a:p>
        </p:txBody>
      </p:sp>
      <p:sp>
        <p:nvSpPr>
          <p:cNvPr id="31" name="Text 29"/>
          <p:cNvSpPr/>
          <p:nvPr/>
        </p:nvSpPr>
        <p:spPr>
          <a:xfrm>
            <a:off x="5623975" y="5613260"/>
            <a:ext cx="2905040" cy="304792"/>
          </a:xfrm>
          <a:prstGeom prst="rect">
            <a:avLst/>
          </a:prstGeom>
          <a:noFill/>
          <a:ln/>
        </p:spPr>
        <p:txBody>
          <a:bodyPr wrap="none" lIns="0" tIns="0" rIns="0" bIns="0" rtlCol="0" anchor="t"/>
          <a:lstStyle/>
          <a:p>
            <a:pPr algn="l" indent="0" marL="0">
              <a:lnSpc>
                <a:spcPts val="2130"/>
              </a:lnSpc>
              <a:buNone/>
            </a:pPr>
            <a:r>
              <a:rPr lang="en-US" sz="1670" b="1" dirty="0">
                <a:solidFill>
                  <a:srgbClr val="FFFFFF"/>
                </a:solidFill>
                <a:latin typeface="Arial Narrow" pitchFamily="34" charset="0"/>
                <a:ea typeface="Arial Narrow" pitchFamily="34" charset="-122"/>
                <a:cs typeface="Arial Narrow" pitchFamily="34" charset="-120"/>
              </a:rPr>
              <a:t>One managed program</a:t>
            </a:r>
            <a:endParaRPr lang="en-US" sz="1670" dirty="0"/>
          </a:p>
        </p:txBody>
      </p:sp>
      <p:sp>
        <p:nvSpPr>
          <p:cNvPr id="32" name="Text 30"/>
          <p:cNvSpPr/>
          <p:nvPr/>
        </p:nvSpPr>
        <p:spPr>
          <a:xfrm>
            <a:off x="882628" y="6054574"/>
            <a:ext cx="1998307" cy="133347"/>
          </a:xfrm>
          <a:prstGeom prst="rect">
            <a:avLst/>
          </a:prstGeom>
          <a:noFill/>
          <a:ln/>
        </p:spPr>
        <p:txBody>
          <a:bodyPr wrap="none" lIns="0" tIns="0" rIns="0" bIns="0" rtlCol="0" anchor="t"/>
          <a:lstStyle/>
          <a:p>
            <a:pPr algn="l" indent="0" marL="0">
              <a:lnSpc>
                <a:spcPts val="1490"/>
              </a:lnSpc>
              <a:buNone/>
            </a:pPr>
            <a:r>
              <a:rPr lang="en-US" sz="910" b="1" dirty="0">
                <a:solidFill>
                  <a:srgbClr val="16161A"/>
                </a:solidFill>
                <a:latin typeface="Arial" pitchFamily="34" charset="0"/>
                <a:ea typeface="Arial" pitchFamily="34" charset="-122"/>
                <a:cs typeface="Arial" pitchFamily="34" charset="-120"/>
              </a:rPr>
              <a:t>Scale</a:t>
            </a:r>
            <a:endParaRPr lang="en-US" sz="910" dirty="0"/>
          </a:p>
        </p:txBody>
      </p:sp>
      <p:sp>
        <p:nvSpPr>
          <p:cNvPr id="33" name="Text 31"/>
          <p:cNvSpPr/>
          <p:nvPr/>
        </p:nvSpPr>
        <p:spPr>
          <a:xfrm>
            <a:off x="882628" y="6256181"/>
            <a:ext cx="1998307" cy="229090"/>
          </a:xfrm>
          <a:prstGeom prst="rect">
            <a:avLst/>
          </a:prstGeom>
          <a:noFill/>
          <a:ln/>
        </p:spPr>
        <p:txBody>
          <a:bodyPr wrap="square" lIns="0" tIns="0" rIns="0" bIns="0" rtlCol="0" anchor="t"/>
          <a:lstStyle/>
          <a:p>
            <a:pPr algn="l" indent="0" marL="0">
              <a:lnSpc>
                <a:spcPts val="1000"/>
              </a:lnSpc>
              <a:buNone/>
            </a:pPr>
            <a:r>
              <a:rPr lang="en-US" sz="730" dirty="0">
                <a:solidFill>
                  <a:srgbClr val="3D3D45"/>
                </a:solidFill>
                <a:latin typeface="Arial" pitchFamily="34" charset="0"/>
                <a:ea typeface="Arial" pitchFamily="34" charset="-122"/>
                <a:cs typeface="Arial" pitchFamily="34" charset="-120"/>
              </a:rPr>
              <a:t>One stack and one set of experts across many programs</a:t>
            </a:r>
            <a:endParaRPr lang="en-US" sz="730" dirty="0"/>
          </a:p>
        </p:txBody>
      </p:sp>
      <p:sp>
        <p:nvSpPr>
          <p:cNvPr id="34" name="Text 32"/>
          <p:cNvSpPr/>
          <p:nvPr/>
        </p:nvSpPr>
        <p:spPr>
          <a:xfrm>
            <a:off x="3056754" y="6054574"/>
            <a:ext cx="1998414" cy="133347"/>
          </a:xfrm>
          <a:prstGeom prst="rect">
            <a:avLst/>
          </a:prstGeom>
          <a:noFill/>
          <a:ln/>
        </p:spPr>
        <p:txBody>
          <a:bodyPr wrap="none" lIns="0" tIns="0" rIns="0" bIns="0" rtlCol="0" anchor="t"/>
          <a:lstStyle/>
          <a:p>
            <a:pPr algn="l" indent="0" marL="0">
              <a:lnSpc>
                <a:spcPts val="1490"/>
              </a:lnSpc>
              <a:buNone/>
            </a:pPr>
            <a:r>
              <a:rPr lang="en-US" sz="910" b="1" dirty="0">
                <a:solidFill>
                  <a:srgbClr val="16161A"/>
                </a:solidFill>
                <a:latin typeface="Arial" pitchFamily="34" charset="0"/>
                <a:ea typeface="Arial" pitchFamily="34" charset="-122"/>
                <a:cs typeface="Arial" pitchFamily="34" charset="-120"/>
              </a:rPr>
              <a:t>Processes</a:t>
            </a:r>
            <a:endParaRPr lang="en-US" sz="910" dirty="0"/>
          </a:p>
        </p:txBody>
      </p:sp>
      <p:sp>
        <p:nvSpPr>
          <p:cNvPr id="35" name="Text 33"/>
          <p:cNvSpPr/>
          <p:nvPr/>
        </p:nvSpPr>
        <p:spPr>
          <a:xfrm>
            <a:off x="3056754" y="6256181"/>
            <a:ext cx="1998414" cy="101597"/>
          </a:xfrm>
          <a:prstGeom prst="rect">
            <a:avLst/>
          </a:prstGeom>
          <a:noFill/>
          <a:ln/>
        </p:spPr>
        <p:txBody>
          <a:bodyPr wrap="none" lIns="0" tIns="0" rIns="0" bIns="0" rtlCol="0" anchor="t"/>
          <a:lstStyle/>
          <a:p>
            <a:pPr algn="l" indent="0" marL="0">
              <a:lnSpc>
                <a:spcPts val="1000"/>
              </a:lnSpc>
              <a:buNone/>
            </a:pPr>
            <a:r>
              <a:rPr lang="en-US" sz="730" dirty="0">
                <a:solidFill>
                  <a:srgbClr val="3D3D45"/>
                </a:solidFill>
                <a:latin typeface="Arial" pitchFamily="34" charset="0"/>
                <a:ea typeface="Arial" pitchFamily="34" charset="-122"/>
                <a:cs typeface="Arial" pitchFamily="34" charset="-120"/>
              </a:rPr>
              <a:t>Five steps, in the same order every time</a:t>
            </a:r>
            <a:endParaRPr lang="en-US" sz="730" dirty="0"/>
          </a:p>
        </p:txBody>
      </p:sp>
      <p:sp>
        <p:nvSpPr>
          <p:cNvPr id="36" name="Text 34"/>
          <p:cNvSpPr/>
          <p:nvPr/>
        </p:nvSpPr>
        <p:spPr>
          <a:xfrm>
            <a:off x="5230979" y="6054574"/>
            <a:ext cx="1998307" cy="133347"/>
          </a:xfrm>
          <a:prstGeom prst="rect">
            <a:avLst/>
          </a:prstGeom>
          <a:noFill/>
          <a:ln/>
        </p:spPr>
        <p:txBody>
          <a:bodyPr wrap="none" lIns="0" tIns="0" rIns="0" bIns="0" rtlCol="0" anchor="t"/>
          <a:lstStyle/>
          <a:p>
            <a:pPr algn="l" indent="0" marL="0">
              <a:lnSpc>
                <a:spcPts val="1490"/>
              </a:lnSpc>
              <a:buNone/>
            </a:pPr>
            <a:r>
              <a:rPr lang="en-US" sz="910" b="1" dirty="0">
                <a:solidFill>
                  <a:srgbClr val="16161A"/>
                </a:solidFill>
                <a:latin typeface="Arial" pitchFamily="34" charset="0"/>
                <a:ea typeface="Arial" pitchFamily="34" charset="-122"/>
                <a:cs typeface="Arial" pitchFamily="34" charset="-120"/>
              </a:rPr>
              <a:t>Tools</a:t>
            </a:r>
            <a:endParaRPr lang="en-US" sz="910" dirty="0"/>
          </a:p>
        </p:txBody>
      </p:sp>
      <p:sp>
        <p:nvSpPr>
          <p:cNvPr id="37" name="Text 35"/>
          <p:cNvSpPr/>
          <p:nvPr/>
        </p:nvSpPr>
        <p:spPr>
          <a:xfrm>
            <a:off x="5230979" y="6256181"/>
            <a:ext cx="1998307" cy="101597"/>
          </a:xfrm>
          <a:prstGeom prst="rect">
            <a:avLst/>
          </a:prstGeom>
          <a:noFill/>
          <a:ln/>
        </p:spPr>
        <p:txBody>
          <a:bodyPr wrap="none" lIns="0" tIns="0" rIns="0" bIns="0" rtlCol="0" anchor="t"/>
          <a:lstStyle/>
          <a:p>
            <a:pPr algn="l" indent="0" marL="0">
              <a:lnSpc>
                <a:spcPts val="1000"/>
              </a:lnSpc>
              <a:buNone/>
            </a:pPr>
            <a:r>
              <a:rPr lang="en-US" sz="730" dirty="0">
                <a:solidFill>
                  <a:srgbClr val="3D3D45"/>
                </a:solidFill>
                <a:latin typeface="Arial" pitchFamily="34" charset="0"/>
                <a:ea typeface="Arial" pitchFamily="34" charset="-122"/>
                <a:cs typeface="Arial" pitchFamily="34" charset="-120"/>
              </a:rPr>
              <a:t>Already set up and running</a:t>
            </a:r>
            <a:endParaRPr lang="en-US" sz="730" dirty="0"/>
          </a:p>
        </p:txBody>
      </p:sp>
      <p:sp>
        <p:nvSpPr>
          <p:cNvPr id="38" name="Text 36"/>
          <p:cNvSpPr/>
          <p:nvPr/>
        </p:nvSpPr>
        <p:spPr>
          <a:xfrm>
            <a:off x="7405105" y="6054574"/>
            <a:ext cx="1998414" cy="133347"/>
          </a:xfrm>
          <a:prstGeom prst="rect">
            <a:avLst/>
          </a:prstGeom>
          <a:noFill/>
          <a:ln/>
        </p:spPr>
        <p:txBody>
          <a:bodyPr wrap="none" lIns="0" tIns="0" rIns="0" bIns="0" rtlCol="0" anchor="t"/>
          <a:lstStyle/>
          <a:p>
            <a:pPr algn="l" indent="0" marL="0">
              <a:lnSpc>
                <a:spcPts val="1490"/>
              </a:lnSpc>
              <a:buNone/>
            </a:pPr>
            <a:r>
              <a:rPr lang="en-US" sz="910" b="1" dirty="0">
                <a:solidFill>
                  <a:srgbClr val="16161A"/>
                </a:solidFill>
                <a:latin typeface="Arial" pitchFamily="34" charset="0"/>
                <a:ea typeface="Arial" pitchFamily="34" charset="-122"/>
                <a:cs typeface="Arial" pitchFamily="34" charset="-120"/>
              </a:rPr>
              <a:t>Experts on call</a:t>
            </a:r>
            <a:endParaRPr lang="en-US" sz="910" dirty="0"/>
          </a:p>
        </p:txBody>
      </p:sp>
      <p:sp>
        <p:nvSpPr>
          <p:cNvPr id="39" name="Text 37"/>
          <p:cNvSpPr/>
          <p:nvPr/>
        </p:nvSpPr>
        <p:spPr>
          <a:xfrm>
            <a:off x="7405105" y="6256181"/>
            <a:ext cx="1998414" cy="101597"/>
          </a:xfrm>
          <a:prstGeom prst="rect">
            <a:avLst/>
          </a:prstGeom>
          <a:noFill/>
          <a:ln/>
        </p:spPr>
        <p:txBody>
          <a:bodyPr wrap="none" lIns="0" tIns="0" rIns="0" bIns="0" rtlCol="0" anchor="t"/>
          <a:lstStyle/>
          <a:p>
            <a:pPr algn="l" indent="0" marL="0">
              <a:lnSpc>
                <a:spcPts val="1000"/>
              </a:lnSpc>
              <a:buNone/>
            </a:pPr>
            <a:r>
              <a:rPr lang="en-US" sz="730" dirty="0">
                <a:solidFill>
                  <a:srgbClr val="3D3D45"/>
                </a:solidFill>
                <a:latin typeface="Arial" pitchFamily="34" charset="0"/>
                <a:ea typeface="Arial" pitchFamily="34" charset="-122"/>
                <a:cs typeface="Arial" pitchFamily="34" charset="-120"/>
              </a:rPr>
              <a:t>Skills you would not hire one at a time</a:t>
            </a:r>
            <a:endParaRPr lang="en-US" sz="730" dirty="0"/>
          </a:p>
        </p:txBody>
      </p:sp>
      <p:sp>
        <p:nvSpPr>
          <p:cNvPr id="40" name="Text 38"/>
          <p:cNvSpPr/>
          <p:nvPr/>
        </p:nvSpPr>
        <p:spPr>
          <a:xfrm>
            <a:off x="9579331" y="6054574"/>
            <a:ext cx="1998307" cy="133347"/>
          </a:xfrm>
          <a:prstGeom prst="rect">
            <a:avLst/>
          </a:prstGeom>
          <a:noFill/>
          <a:ln/>
        </p:spPr>
        <p:txBody>
          <a:bodyPr wrap="none" lIns="0" tIns="0" rIns="0" bIns="0" rtlCol="0" anchor="t"/>
          <a:lstStyle/>
          <a:p>
            <a:pPr algn="l" indent="0" marL="0">
              <a:lnSpc>
                <a:spcPts val="1490"/>
              </a:lnSpc>
              <a:buNone/>
            </a:pPr>
            <a:r>
              <a:rPr lang="en-US" sz="910" b="1" dirty="0">
                <a:solidFill>
                  <a:srgbClr val="16161A"/>
                </a:solidFill>
                <a:latin typeface="Arial" pitchFamily="34" charset="0"/>
                <a:ea typeface="Arial" pitchFamily="34" charset="-122"/>
                <a:cs typeface="Arial" pitchFamily="34" charset="-120"/>
              </a:rPr>
              <a:t>Operating model</a:t>
            </a:r>
            <a:endParaRPr lang="en-US" sz="910" dirty="0"/>
          </a:p>
        </p:txBody>
      </p:sp>
      <p:sp>
        <p:nvSpPr>
          <p:cNvPr id="41" name="Text 39"/>
          <p:cNvSpPr/>
          <p:nvPr/>
        </p:nvSpPr>
        <p:spPr>
          <a:xfrm>
            <a:off x="9579331" y="6256181"/>
            <a:ext cx="1998307" cy="101597"/>
          </a:xfrm>
          <a:prstGeom prst="rect">
            <a:avLst/>
          </a:prstGeom>
          <a:noFill/>
          <a:ln/>
        </p:spPr>
        <p:txBody>
          <a:bodyPr wrap="none" lIns="0" tIns="0" rIns="0" bIns="0" rtlCol="0" anchor="t"/>
          <a:lstStyle/>
          <a:p>
            <a:pPr algn="l" indent="0" marL="0">
              <a:lnSpc>
                <a:spcPts val="1000"/>
              </a:lnSpc>
              <a:buNone/>
            </a:pPr>
            <a:r>
              <a:rPr lang="en-US" sz="730" dirty="0">
                <a:solidFill>
                  <a:srgbClr val="3D3D45"/>
                </a:solidFill>
                <a:latin typeface="Arial" pitchFamily="34" charset="0"/>
                <a:ea typeface="Arial" pitchFamily="34" charset="-122"/>
                <a:cs typeface="Arial" pitchFamily="34" charset="-120"/>
              </a:rPr>
              <a:t>Daily execution, measured monthly</a:t>
            </a:r>
            <a:endParaRPr lang="en-US" sz="73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87723" y="414823"/>
            <a:ext cx="1341991"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10</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RUN BOTH</a:t>
            </a:r>
            <a:endParaRPr lang="en-US" sz="820" dirty="0"/>
          </a:p>
        </p:txBody>
      </p:sp>
      <p:sp>
        <p:nvSpPr>
          <p:cNvPr id="3" name="Text 1"/>
          <p:cNvSpPr/>
          <p:nvPr/>
        </p:nvSpPr>
        <p:spPr>
          <a:xfrm>
            <a:off x="761981" y="933427"/>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Add inbound to outbound.</a:t>
            </a:r>
            <a:endParaRPr lang="en-US" sz="3920" dirty="0"/>
          </a:p>
        </p:txBody>
      </p:sp>
      <p:sp>
        <p:nvSpPr>
          <p:cNvPr id="4" name="Text 2"/>
          <p:cNvSpPr/>
          <p:nvPr/>
        </p:nvSpPr>
        <p:spPr>
          <a:xfrm>
            <a:off x="761981" y="1481993"/>
            <a:ext cx="11079213" cy="584185"/>
          </a:xfrm>
          <a:prstGeom prst="rect">
            <a:avLst/>
          </a:prstGeom>
          <a:noFill/>
          <a:ln/>
        </p:spPr>
        <p:txBody>
          <a:bodyPr wrap="none" lIns="0" tIns="0" rIns="0" bIns="0" rtlCol="0" anchor="t"/>
          <a:lstStyle/>
          <a:p>
            <a:pPr algn="l" indent="0" marL="0">
              <a:lnSpc>
                <a:spcPts val="4600"/>
              </a:lnSpc>
              <a:buNone/>
            </a:pPr>
            <a:r>
              <a:rPr lang="en-US" sz="3920" b="1" dirty="0">
                <a:solidFill>
                  <a:srgbClr val="16161A"/>
                </a:solidFill>
                <a:latin typeface="Arial Narrow" pitchFamily="34" charset="0"/>
                <a:ea typeface="Arial Narrow" pitchFamily="34" charset="-122"/>
                <a:cs typeface="Arial Narrow" pitchFamily="34" charset="-120"/>
              </a:rPr>
              <a:t>One team behind every lead.</a:t>
            </a:r>
            <a:endParaRPr lang="en-US" sz="3920" dirty="0"/>
          </a:p>
        </p:txBody>
      </p:sp>
      <p:sp>
        <p:nvSpPr>
          <p:cNvPr id="5" name="Text 3"/>
          <p:cNvSpPr/>
          <p:nvPr/>
        </p:nvSpPr>
        <p:spPr>
          <a:xfrm>
            <a:off x="761981" y="2292293"/>
            <a:ext cx="5872343" cy="120647"/>
          </a:xfrm>
          <a:prstGeom prst="rect">
            <a:avLst/>
          </a:prstGeom>
          <a:noFill/>
          <a:ln/>
        </p:spPr>
        <p:txBody>
          <a:bodyPr wrap="none" lIns="0" tIns="0" rIns="0" bIns="0" rtlCol="0" anchor="t"/>
          <a:lstStyle/>
          <a:p>
            <a:pPr algn="l" indent="0" marL="0">
              <a:lnSpc>
                <a:spcPts val="1090"/>
              </a:lnSpc>
              <a:buNone/>
            </a:pPr>
            <a:r>
              <a:rPr lang="en-US" sz="820" b="1" dirty="0">
                <a:solidFill>
                  <a:srgbClr val="C8102E"/>
                </a:solidFill>
                <a:latin typeface="Arial" pitchFamily="34" charset="0"/>
                <a:ea typeface="Arial" pitchFamily="34" charset="-122"/>
                <a:cs typeface="Arial" pitchFamily="34" charset="-120"/>
              </a:rPr>
              <a:t>WHY RUN BOTH</a:t>
            </a:r>
            <a:endParaRPr lang="en-US" sz="820" dirty="0"/>
          </a:p>
        </p:txBody>
      </p:sp>
      <p:sp>
        <p:nvSpPr>
          <p:cNvPr id="6" name="Text 4"/>
          <p:cNvSpPr/>
          <p:nvPr/>
        </p:nvSpPr>
        <p:spPr>
          <a:xfrm>
            <a:off x="946126" y="2570098"/>
            <a:ext cx="5688198" cy="266693"/>
          </a:xfrm>
          <a:prstGeom prst="rect">
            <a:avLst/>
          </a:prstGeom>
          <a:noFill/>
          <a:ln/>
        </p:spPr>
        <p:txBody>
          <a:bodyPr wrap="none" lIns="0" tIns="0" rIns="0" bIns="0" rtlCol="0" anchor="t"/>
          <a:lstStyle/>
          <a:p>
            <a:pPr algn="l" indent="0" marL="0">
              <a:lnSpc>
                <a:spcPts val="2070"/>
              </a:lnSpc>
              <a:buNone/>
            </a:pPr>
            <a:r>
              <a:rPr lang="en-US" sz="1760" b="1" dirty="0">
                <a:solidFill>
                  <a:srgbClr val="16161A"/>
                </a:solidFill>
                <a:latin typeface="Arial Narrow" pitchFamily="34" charset="0"/>
                <a:ea typeface="Arial Narrow" pitchFamily="34" charset="-122"/>
                <a:cs typeface="Arial Narrow" pitchFamily="34" charset="-120"/>
              </a:rPr>
              <a:t>Outbound starts the conversation</a:t>
            </a:r>
            <a:endParaRPr lang="en-US" sz="1760" dirty="0"/>
          </a:p>
        </p:txBody>
      </p:sp>
      <p:sp>
        <p:nvSpPr>
          <p:cNvPr id="7" name="Text 5"/>
          <p:cNvSpPr/>
          <p:nvPr/>
        </p:nvSpPr>
        <p:spPr>
          <a:xfrm>
            <a:off x="946126" y="2892650"/>
            <a:ext cx="5688198" cy="146046"/>
          </a:xfrm>
          <a:prstGeom prst="rect">
            <a:avLst/>
          </a:prstGeom>
          <a:noFill/>
          <a:ln/>
        </p:spPr>
        <p:txBody>
          <a:bodyPr wrap="none" lIns="0" tIns="0" rIns="0" bIns="0" rtlCol="0" anchor="t"/>
          <a:lstStyle/>
          <a:p>
            <a:pPr algn="l" indent="0" marL="0">
              <a:lnSpc>
                <a:spcPts val="1430"/>
              </a:lnSpc>
              <a:buNone/>
            </a:pPr>
            <a:r>
              <a:rPr lang="en-US" sz="1000" dirty="0">
                <a:solidFill>
                  <a:srgbClr val="3D3D45"/>
                </a:solidFill>
                <a:latin typeface="Arial" pitchFamily="34" charset="0"/>
                <a:ea typeface="Arial" pitchFamily="34" charset="-122"/>
                <a:cs typeface="Arial" pitchFamily="34" charset="-120"/>
              </a:rPr>
              <a:t>Calls every working day, short text-only emails, LinkedIn and direct mail.</a:t>
            </a:r>
            <a:endParaRPr lang="en-US" sz="1000" dirty="0"/>
          </a:p>
        </p:txBody>
      </p:sp>
      <p:sp>
        <p:nvSpPr>
          <p:cNvPr id="8" name="Text 6"/>
          <p:cNvSpPr/>
          <p:nvPr/>
        </p:nvSpPr>
        <p:spPr>
          <a:xfrm>
            <a:off x="946126" y="3283959"/>
            <a:ext cx="5688198" cy="266693"/>
          </a:xfrm>
          <a:prstGeom prst="rect">
            <a:avLst/>
          </a:prstGeom>
          <a:noFill/>
          <a:ln/>
        </p:spPr>
        <p:txBody>
          <a:bodyPr wrap="none" lIns="0" tIns="0" rIns="0" bIns="0" rtlCol="0" anchor="t"/>
          <a:lstStyle/>
          <a:p>
            <a:pPr algn="l" indent="0" marL="0">
              <a:lnSpc>
                <a:spcPts val="2070"/>
              </a:lnSpc>
              <a:buNone/>
            </a:pPr>
            <a:r>
              <a:rPr lang="en-US" sz="1760" b="1" dirty="0">
                <a:solidFill>
                  <a:srgbClr val="16161A"/>
                </a:solidFill>
                <a:latin typeface="Arial Narrow" pitchFamily="34" charset="0"/>
                <a:ea typeface="Arial Narrow" pitchFamily="34" charset="-122"/>
                <a:cs typeface="Arial Narrow" pitchFamily="34" charset="-120"/>
              </a:rPr>
              <a:t>Inbound gives it somewhere to land</a:t>
            </a:r>
            <a:endParaRPr lang="en-US" sz="1760" dirty="0"/>
          </a:p>
        </p:txBody>
      </p:sp>
      <p:sp>
        <p:nvSpPr>
          <p:cNvPr id="9" name="Text 7"/>
          <p:cNvSpPr/>
          <p:nvPr/>
        </p:nvSpPr>
        <p:spPr>
          <a:xfrm>
            <a:off x="946126" y="3606511"/>
            <a:ext cx="5688198" cy="327811"/>
          </a:xfrm>
          <a:prstGeom prst="rect">
            <a:avLst/>
          </a:prstGeom>
          <a:noFill/>
          <a:ln/>
        </p:spPr>
        <p:txBody>
          <a:bodyPr wrap="square" lIns="0" tIns="0" rIns="0" bIns="0" rtlCol="0" anchor="t"/>
          <a:lstStyle/>
          <a:p>
            <a:pPr algn="l" indent="0" marL="0">
              <a:lnSpc>
                <a:spcPts val="1430"/>
              </a:lnSpc>
              <a:buNone/>
            </a:pPr>
            <a:r>
              <a:rPr lang="en-US" sz="1000" dirty="0">
                <a:solidFill>
                  <a:srgbClr val="3D3D45"/>
                </a:solidFill>
                <a:latin typeface="Arial" pitchFamily="34" charset="0"/>
                <a:ea typeface="Arial" pitchFamily="34" charset="-122"/>
                <a:cs typeface="Arial" pitchFamily="34" charset="-120"/>
              </a:rPr>
              <a:t>Your website, a blog every business day, local SEO and visibility in AI search back up every touch.</a:t>
            </a:r>
            <a:endParaRPr lang="en-US" sz="1000" dirty="0"/>
          </a:p>
        </p:txBody>
      </p:sp>
      <p:sp>
        <p:nvSpPr>
          <p:cNvPr id="10" name="Text 8"/>
          <p:cNvSpPr/>
          <p:nvPr/>
        </p:nvSpPr>
        <p:spPr>
          <a:xfrm>
            <a:off x="946126" y="4179585"/>
            <a:ext cx="5688198" cy="266693"/>
          </a:xfrm>
          <a:prstGeom prst="rect">
            <a:avLst/>
          </a:prstGeom>
          <a:noFill/>
          <a:ln/>
        </p:spPr>
        <p:txBody>
          <a:bodyPr wrap="none" lIns="0" tIns="0" rIns="0" bIns="0" rtlCol="0" anchor="t"/>
          <a:lstStyle/>
          <a:p>
            <a:pPr algn="l" indent="0" marL="0">
              <a:lnSpc>
                <a:spcPts val="2070"/>
              </a:lnSpc>
              <a:buNone/>
            </a:pPr>
            <a:r>
              <a:rPr lang="en-US" sz="1760" b="1" dirty="0">
                <a:solidFill>
                  <a:srgbClr val="16161A"/>
                </a:solidFill>
                <a:latin typeface="Arial Narrow" pitchFamily="34" charset="0"/>
                <a:ea typeface="Arial Narrow" pitchFamily="34" charset="-122"/>
                <a:cs typeface="Arial Narrow" pitchFamily="34" charset="-120"/>
              </a:rPr>
              <a:t>One team, no handoff</a:t>
            </a:r>
            <a:endParaRPr lang="en-US" sz="1760" dirty="0"/>
          </a:p>
        </p:txBody>
      </p:sp>
      <p:sp>
        <p:nvSpPr>
          <p:cNvPr id="11" name="Text 9"/>
          <p:cNvSpPr/>
          <p:nvPr/>
        </p:nvSpPr>
        <p:spPr>
          <a:xfrm>
            <a:off x="946126" y="4502137"/>
            <a:ext cx="5688198" cy="327811"/>
          </a:xfrm>
          <a:prstGeom prst="rect">
            <a:avLst/>
          </a:prstGeom>
          <a:noFill/>
          <a:ln/>
        </p:spPr>
        <p:txBody>
          <a:bodyPr wrap="square" lIns="0" tIns="0" rIns="0" bIns="0" rtlCol="0" anchor="t"/>
          <a:lstStyle/>
          <a:p>
            <a:pPr algn="l" indent="0" marL="0">
              <a:lnSpc>
                <a:spcPts val="1430"/>
              </a:lnSpc>
              <a:buNone/>
            </a:pPr>
            <a:r>
              <a:rPr lang="en-US" sz="1000" dirty="0">
                <a:solidFill>
                  <a:srgbClr val="3D3D45"/>
                </a:solidFill>
                <a:latin typeface="Arial" pitchFamily="34" charset="0"/>
                <a:ea typeface="Arial" pitchFamily="34" charset="-122"/>
                <a:cs typeface="Arial" pitchFamily="34" charset="-120"/>
              </a:rPr>
              <a:t>No new vendor and no handoff between two companies: one team and one Results Portal for every lead.</a:t>
            </a:r>
            <a:endParaRPr lang="en-US" sz="1000" dirty="0"/>
          </a:p>
        </p:txBody>
      </p:sp>
      <p:sp>
        <p:nvSpPr>
          <p:cNvPr id="12" name="Text 10"/>
          <p:cNvSpPr/>
          <p:nvPr/>
        </p:nvSpPr>
        <p:spPr>
          <a:xfrm>
            <a:off x="6978476" y="2501837"/>
            <a:ext cx="4539883" cy="120647"/>
          </a:xfrm>
          <a:prstGeom prst="rect">
            <a:avLst/>
          </a:prstGeom>
          <a:noFill/>
          <a:ln/>
        </p:spPr>
        <p:txBody>
          <a:bodyPr wrap="none" lIns="0" tIns="0" rIns="0" bIns="0" rtlCol="0" anchor="t"/>
          <a:lstStyle/>
          <a:p>
            <a:pPr algn="l" indent="0" marL="0">
              <a:lnSpc>
                <a:spcPts val="1090"/>
              </a:lnSpc>
              <a:buNone/>
            </a:pPr>
            <a:r>
              <a:rPr lang="en-US" sz="820" b="1" dirty="0">
                <a:solidFill>
                  <a:srgbClr val="C8102E"/>
                </a:solidFill>
                <a:latin typeface="Arial" pitchFamily="34" charset="0"/>
                <a:ea typeface="Arial" pitchFamily="34" charset="-122"/>
                <a:cs typeface="Arial" pitchFamily="34" charset="-120"/>
              </a:rPr>
              <a:t>WE CALL YOUR WARM VISITORS</a:t>
            </a:r>
            <a:endParaRPr lang="en-US" sz="820" dirty="0"/>
          </a:p>
        </p:txBody>
      </p:sp>
      <p:sp>
        <p:nvSpPr>
          <p:cNvPr id="13" name="Text 11"/>
          <p:cNvSpPr/>
          <p:nvPr/>
        </p:nvSpPr>
        <p:spPr>
          <a:xfrm>
            <a:off x="6978476" y="2760593"/>
            <a:ext cx="4539883" cy="304495"/>
          </a:xfrm>
          <a:prstGeom prst="rect">
            <a:avLst/>
          </a:prstGeom>
          <a:noFill/>
          <a:ln/>
        </p:spPr>
        <p:txBody>
          <a:bodyPr wrap="square" lIns="0" tIns="0" rIns="0" bIns="0" rtlCol="0" anchor="t"/>
          <a:lstStyle/>
          <a:p>
            <a:pPr algn="l" indent="0" marL="0">
              <a:lnSpc>
                <a:spcPts val="1350"/>
              </a:lnSpc>
              <a:buNone/>
            </a:pPr>
            <a:r>
              <a:rPr lang="en-US" sz="910" dirty="0">
                <a:solidFill>
                  <a:srgbClr val="3D3D45"/>
                </a:solidFill>
                <a:latin typeface="Arial" pitchFamily="34" charset="0"/>
                <a:ea typeface="Arial" pitchFamily="34" charset="-122"/>
                <a:cs typeface="Arial" pitchFamily="34" charset="-120"/>
              </a:rPr>
              <a:t>Once we run your website, the SDRs already on your phones follow up on the buyers who raise a hand.</a:t>
            </a:r>
            <a:endParaRPr lang="en-US" sz="910" dirty="0"/>
          </a:p>
        </p:txBody>
      </p:sp>
      <p:sp>
        <p:nvSpPr>
          <p:cNvPr id="14" name="Text 12"/>
          <p:cNvSpPr/>
          <p:nvPr/>
        </p:nvSpPr>
        <p:spPr>
          <a:xfrm>
            <a:off x="7499163" y="3448658"/>
            <a:ext cx="3977541" cy="158746"/>
          </a:xfrm>
          <a:prstGeom prst="rect">
            <a:avLst/>
          </a:prstGeom>
          <a:noFill/>
          <a:ln/>
        </p:spPr>
        <p:txBody>
          <a:bodyPr wrap="none" lIns="0" tIns="0" rIns="0" bIns="0" rtlCol="0" anchor="t"/>
          <a:lstStyle/>
          <a:p>
            <a:pPr algn="l" indent="0" marL="0">
              <a:lnSpc>
                <a:spcPts val="1280"/>
              </a:lnSpc>
              <a:buNone/>
            </a:pPr>
            <a:r>
              <a:rPr lang="en-US" sz="1100" b="1" dirty="0">
                <a:solidFill>
                  <a:srgbClr val="C8102E"/>
                </a:solidFill>
                <a:latin typeface="Arial" pitchFamily="34" charset="0"/>
                <a:ea typeface="Arial" pitchFamily="34" charset="-122"/>
                <a:cs typeface="Arial" pitchFamily="34" charset="-120"/>
              </a:rPr>
              <a:t>01</a:t>
            </a:r>
            <a:pPr algn="l" indent="0" marL="0">
              <a:lnSpc>
                <a:spcPts val="1280"/>
              </a:lnSpc>
              <a:buNone/>
            </a:pPr>
            <a:r>
              <a:rPr lang="en-US" sz="1100" b="1" dirty="0">
                <a:solidFill>
                  <a:srgbClr val="16161A"/>
                </a:solidFill>
                <a:latin typeface="Arial" pitchFamily="34" charset="0"/>
                <a:ea typeface="Arial" pitchFamily="34" charset="-122"/>
                <a:cs typeface="Arial" pitchFamily="34" charset="-120"/>
              </a:rPr>
              <a:t> A buyer visits, downloads or fills out a form</a:t>
            </a:r>
            <a:endParaRPr lang="en-US" sz="1100" dirty="0"/>
          </a:p>
        </p:txBody>
      </p:sp>
      <p:sp>
        <p:nvSpPr>
          <p:cNvPr id="15" name="Text 13"/>
          <p:cNvSpPr/>
          <p:nvPr/>
        </p:nvSpPr>
        <p:spPr>
          <a:xfrm>
            <a:off x="7499163" y="3649670"/>
            <a:ext cx="3977541" cy="120647"/>
          </a:xfrm>
          <a:prstGeom prst="rect">
            <a:avLst/>
          </a:prstGeom>
          <a:noFill/>
          <a:ln/>
        </p:spPr>
        <p:txBody>
          <a:bodyPr wrap="none" lIns="0" tIns="0" rIns="0" bIns="0" rtlCol="0" anchor="t"/>
          <a:lstStyle/>
          <a:p>
            <a:pPr algn="l" indent="0" marL="0">
              <a:lnSpc>
                <a:spcPts val="1170"/>
              </a:lnSpc>
              <a:buNone/>
            </a:pPr>
            <a:r>
              <a:rPr lang="en-US" sz="820" dirty="0">
                <a:solidFill>
                  <a:srgbClr val="3D3D45"/>
                </a:solidFill>
                <a:latin typeface="Arial" pitchFamily="34" charset="0"/>
                <a:ea typeface="Arial" pitchFamily="34" charset="-122"/>
                <a:cs typeface="Arial" pitchFamily="34" charset="-120"/>
              </a:rPr>
              <a:t>Your site, a white paper or guide, a contact form</a:t>
            </a:r>
            <a:endParaRPr lang="en-US" sz="820" dirty="0"/>
          </a:p>
        </p:txBody>
      </p:sp>
      <p:sp>
        <p:nvSpPr>
          <p:cNvPr id="16" name="Text 14"/>
          <p:cNvSpPr/>
          <p:nvPr/>
        </p:nvSpPr>
        <p:spPr>
          <a:xfrm>
            <a:off x="7499163" y="3982045"/>
            <a:ext cx="3977541" cy="158746"/>
          </a:xfrm>
          <a:prstGeom prst="rect">
            <a:avLst/>
          </a:prstGeom>
          <a:noFill/>
          <a:ln/>
        </p:spPr>
        <p:txBody>
          <a:bodyPr wrap="none" lIns="0" tIns="0" rIns="0" bIns="0" rtlCol="0" anchor="t"/>
          <a:lstStyle/>
          <a:p>
            <a:pPr algn="l" indent="0" marL="0">
              <a:lnSpc>
                <a:spcPts val="1280"/>
              </a:lnSpc>
              <a:buNone/>
            </a:pPr>
            <a:r>
              <a:rPr lang="en-US" sz="1100" b="1" dirty="0">
                <a:solidFill>
                  <a:srgbClr val="C8102E"/>
                </a:solidFill>
                <a:latin typeface="Arial" pitchFamily="34" charset="0"/>
                <a:ea typeface="Arial" pitchFamily="34" charset="-122"/>
                <a:cs typeface="Arial" pitchFamily="34" charset="-120"/>
              </a:rPr>
              <a:t>02</a:t>
            </a:r>
            <a:pPr algn="l" indent="0" marL="0">
              <a:lnSpc>
                <a:spcPts val="1280"/>
              </a:lnSpc>
              <a:buNone/>
            </a:pPr>
            <a:r>
              <a:rPr lang="en-US" sz="1100" b="1" dirty="0">
                <a:solidFill>
                  <a:srgbClr val="16161A"/>
                </a:solidFill>
                <a:latin typeface="Arial" pitchFamily="34" charset="0"/>
                <a:ea typeface="Arial" pitchFamily="34" charset="-122"/>
                <a:cs typeface="Arial" pitchFamily="34" charset="-120"/>
              </a:rPr>
              <a:t> We identify the company</a:t>
            </a:r>
            <a:endParaRPr lang="en-US" sz="1100" dirty="0"/>
          </a:p>
        </p:txBody>
      </p:sp>
      <p:sp>
        <p:nvSpPr>
          <p:cNvPr id="17" name="Text 15"/>
          <p:cNvSpPr/>
          <p:nvPr/>
        </p:nvSpPr>
        <p:spPr>
          <a:xfrm>
            <a:off x="7499163" y="4183057"/>
            <a:ext cx="3977541" cy="120647"/>
          </a:xfrm>
          <a:prstGeom prst="rect">
            <a:avLst/>
          </a:prstGeom>
          <a:noFill/>
          <a:ln/>
        </p:spPr>
        <p:txBody>
          <a:bodyPr wrap="none" lIns="0" tIns="0" rIns="0" bIns="0" rtlCol="0" anchor="t"/>
          <a:lstStyle/>
          <a:p>
            <a:pPr algn="l" indent="0" marL="0">
              <a:lnSpc>
                <a:spcPts val="1170"/>
              </a:lnSpc>
              <a:buNone/>
            </a:pPr>
            <a:r>
              <a:rPr lang="en-US" sz="820" dirty="0">
                <a:solidFill>
                  <a:srgbClr val="3D3D45"/>
                </a:solidFill>
                <a:latin typeface="Arial" pitchFamily="34" charset="0"/>
                <a:ea typeface="Arial" pitchFamily="34" charset="-122"/>
                <a:cs typeface="Arial" pitchFamily="34" charset="-120"/>
              </a:rPr>
              <a:t>Website visitor identification, downloads and form fills</a:t>
            </a:r>
            <a:endParaRPr lang="en-US" sz="820" dirty="0"/>
          </a:p>
        </p:txBody>
      </p:sp>
      <p:sp>
        <p:nvSpPr>
          <p:cNvPr id="18" name="Text 16"/>
          <p:cNvSpPr/>
          <p:nvPr/>
        </p:nvSpPr>
        <p:spPr>
          <a:xfrm>
            <a:off x="7499163" y="4515432"/>
            <a:ext cx="3977541" cy="158746"/>
          </a:xfrm>
          <a:prstGeom prst="rect">
            <a:avLst/>
          </a:prstGeom>
          <a:noFill/>
          <a:ln/>
        </p:spPr>
        <p:txBody>
          <a:bodyPr wrap="none" lIns="0" tIns="0" rIns="0" bIns="0" rtlCol="0" anchor="t"/>
          <a:lstStyle/>
          <a:p>
            <a:pPr algn="l" indent="0" marL="0">
              <a:lnSpc>
                <a:spcPts val="1280"/>
              </a:lnSpc>
              <a:buNone/>
            </a:pPr>
            <a:r>
              <a:rPr lang="en-US" sz="1100" b="1" dirty="0">
                <a:solidFill>
                  <a:srgbClr val="C8102E"/>
                </a:solidFill>
                <a:latin typeface="Arial" pitchFamily="34" charset="0"/>
                <a:ea typeface="Arial" pitchFamily="34" charset="-122"/>
                <a:cs typeface="Arial" pitchFamily="34" charset="-120"/>
              </a:rPr>
              <a:t>03</a:t>
            </a:r>
            <a:pPr algn="l" indent="0" marL="0">
              <a:lnSpc>
                <a:spcPts val="1280"/>
              </a:lnSpc>
              <a:buNone/>
            </a:pPr>
            <a:r>
              <a:rPr lang="en-US" sz="1100" b="1" dirty="0">
                <a:solidFill>
                  <a:srgbClr val="16161A"/>
                </a:solidFill>
                <a:latin typeface="Arial" pitchFamily="34" charset="0"/>
                <a:ea typeface="Arial" pitchFamily="34" charset="-122"/>
                <a:cs typeface="Arial" pitchFamily="34" charset="-120"/>
              </a:rPr>
              <a:t> Your SDR calls right away</a:t>
            </a:r>
            <a:endParaRPr lang="en-US" sz="1100" dirty="0"/>
          </a:p>
        </p:txBody>
      </p:sp>
      <p:sp>
        <p:nvSpPr>
          <p:cNvPr id="19" name="Text 17"/>
          <p:cNvSpPr/>
          <p:nvPr/>
        </p:nvSpPr>
        <p:spPr>
          <a:xfrm>
            <a:off x="7499163" y="4716444"/>
            <a:ext cx="3977541" cy="120647"/>
          </a:xfrm>
          <a:prstGeom prst="rect">
            <a:avLst/>
          </a:prstGeom>
          <a:noFill/>
          <a:ln/>
        </p:spPr>
        <p:txBody>
          <a:bodyPr wrap="none" lIns="0" tIns="0" rIns="0" bIns="0" rtlCol="0" anchor="t"/>
          <a:lstStyle/>
          <a:p>
            <a:pPr algn="l" indent="0" marL="0">
              <a:lnSpc>
                <a:spcPts val="1170"/>
              </a:lnSpc>
              <a:buNone/>
            </a:pPr>
            <a:r>
              <a:rPr lang="en-US" sz="820" dirty="0">
                <a:solidFill>
                  <a:srgbClr val="3D3D45"/>
                </a:solidFill>
                <a:latin typeface="Arial" pitchFamily="34" charset="0"/>
                <a:ea typeface="Arial" pitchFamily="34" charset="-122"/>
                <a:cs typeface="Arial" pitchFamily="34" charset="-120"/>
              </a:rPr>
              <a:t>The rep already working your market makes the call</a:t>
            </a:r>
            <a:endParaRPr lang="en-US" sz="820" dirty="0"/>
          </a:p>
        </p:txBody>
      </p:sp>
      <p:sp>
        <p:nvSpPr>
          <p:cNvPr id="20" name="Text 18"/>
          <p:cNvSpPr/>
          <p:nvPr/>
        </p:nvSpPr>
        <p:spPr>
          <a:xfrm>
            <a:off x="7499163" y="5048818"/>
            <a:ext cx="3977541" cy="158746"/>
          </a:xfrm>
          <a:prstGeom prst="rect">
            <a:avLst/>
          </a:prstGeom>
          <a:noFill/>
          <a:ln/>
        </p:spPr>
        <p:txBody>
          <a:bodyPr wrap="none" lIns="0" tIns="0" rIns="0" bIns="0" rtlCol="0" anchor="t"/>
          <a:lstStyle/>
          <a:p>
            <a:pPr algn="l" indent="0" marL="0">
              <a:lnSpc>
                <a:spcPts val="1280"/>
              </a:lnSpc>
              <a:buNone/>
            </a:pPr>
            <a:r>
              <a:rPr lang="en-US" sz="1100" b="1" dirty="0">
                <a:solidFill>
                  <a:srgbClr val="C8102E"/>
                </a:solidFill>
                <a:latin typeface="Arial" pitchFamily="34" charset="0"/>
                <a:ea typeface="Arial" pitchFamily="34" charset="-122"/>
                <a:cs typeface="Arial" pitchFamily="34" charset="-120"/>
              </a:rPr>
              <a:t>04</a:t>
            </a:r>
            <a:pPr algn="l" indent="0" marL="0">
              <a:lnSpc>
                <a:spcPts val="1280"/>
              </a:lnSpc>
              <a:buNone/>
            </a:pPr>
            <a:r>
              <a:rPr lang="en-US" sz="1100" b="1" dirty="0">
                <a:solidFill>
                  <a:srgbClr val="16161A"/>
                </a:solidFill>
                <a:latin typeface="Arial" pitchFamily="34" charset="0"/>
                <a:ea typeface="Arial" pitchFamily="34" charset="-122"/>
                <a:cs typeface="Arial" pitchFamily="34" charset="-120"/>
              </a:rPr>
              <a:t> They try to book the appointment</a:t>
            </a:r>
            <a:endParaRPr lang="en-US" sz="1100" dirty="0"/>
          </a:p>
        </p:txBody>
      </p:sp>
      <p:sp>
        <p:nvSpPr>
          <p:cNvPr id="21" name="Text 19"/>
          <p:cNvSpPr/>
          <p:nvPr/>
        </p:nvSpPr>
        <p:spPr>
          <a:xfrm>
            <a:off x="7499163" y="5249830"/>
            <a:ext cx="3977541" cy="120647"/>
          </a:xfrm>
          <a:prstGeom prst="rect">
            <a:avLst/>
          </a:prstGeom>
          <a:noFill/>
          <a:ln/>
        </p:spPr>
        <p:txBody>
          <a:bodyPr wrap="none" lIns="0" tIns="0" rIns="0" bIns="0" rtlCol="0" anchor="t"/>
          <a:lstStyle/>
          <a:p>
            <a:pPr algn="l" indent="0" marL="0">
              <a:lnSpc>
                <a:spcPts val="1170"/>
              </a:lnSpc>
              <a:buNone/>
            </a:pPr>
            <a:r>
              <a:rPr lang="en-US" sz="820" dirty="0">
                <a:solidFill>
                  <a:srgbClr val="3D3D45"/>
                </a:solidFill>
                <a:latin typeface="Arial" pitchFamily="34" charset="0"/>
                <a:ea typeface="Arial" pitchFamily="34" charset="-122"/>
                <a:cs typeface="Arial" pitchFamily="34" charset="-120"/>
              </a:rPr>
              <a:t>Qualified and sent to your calendar like every outbound appointment</a:t>
            </a:r>
            <a:endParaRPr lang="en-US" sz="820" dirty="0"/>
          </a:p>
        </p:txBody>
      </p:sp>
      <p:sp>
        <p:nvSpPr>
          <p:cNvPr id="22" name="Text 20"/>
          <p:cNvSpPr/>
          <p:nvPr/>
        </p:nvSpPr>
        <p:spPr>
          <a:xfrm>
            <a:off x="761981" y="6133947"/>
            <a:ext cx="11079213" cy="273043"/>
          </a:xfrm>
          <a:prstGeom prst="rect">
            <a:avLst/>
          </a:prstGeom>
          <a:noFill/>
          <a:ln/>
        </p:spPr>
        <p:txBody>
          <a:bodyPr wrap="none" lIns="0" tIns="0" rIns="0" bIns="0" rtlCol="0" anchor="t"/>
          <a:lstStyle/>
          <a:p>
            <a:pPr algn="l" indent="0" marL="0">
              <a:lnSpc>
                <a:spcPts val="2180"/>
              </a:lnSpc>
              <a:buNone/>
            </a:pPr>
            <a:r>
              <a:rPr lang="en-US" sz="1860" b="1" dirty="0">
                <a:solidFill>
                  <a:srgbClr val="16161A"/>
                </a:solidFill>
                <a:latin typeface="Arial Narrow" pitchFamily="34" charset="0"/>
                <a:ea typeface="Arial Narrow" pitchFamily="34" charset="-122"/>
                <a:cs typeface="Arial Narrow" pitchFamily="34" charset="-120"/>
              </a:rPr>
              <a:t>One team, one Results Portal, every lead followed up.</a:t>
            </a:r>
            <a:endParaRPr lang="en-US" sz="186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602103" y="414823"/>
            <a:ext cx="1827611" cy="120647"/>
          </a:xfrm>
          <a:prstGeom prst="rect">
            <a:avLst/>
          </a:prstGeom>
          <a:noFill/>
          <a:ln/>
        </p:spPr>
        <p:txBody>
          <a:bodyPr wrap="none" lIns="0" tIns="0" rIns="0" bIns="0" rtlCol="0" anchor="t"/>
          <a:lstStyle/>
          <a:p>
            <a:pPr algn="r" indent="0" marL="0">
              <a:lnSpc>
                <a:spcPts val="1340"/>
              </a:lnSpc>
              <a:buNone/>
            </a:pPr>
            <a:r>
              <a:rPr lang="en-US" sz="820" b="1" dirty="0">
                <a:solidFill>
                  <a:srgbClr val="C8102E"/>
                </a:solidFill>
                <a:latin typeface="Arial" pitchFamily="34" charset="0"/>
                <a:ea typeface="Arial" pitchFamily="34" charset="-122"/>
                <a:cs typeface="Arial" pitchFamily="34" charset="-120"/>
              </a:rPr>
              <a:t>11</a:t>
            </a:r>
            <a:pPr algn="r" indent="0" marL="0">
              <a:lnSpc>
                <a:spcPts val="1340"/>
              </a:lnSpc>
              <a:buNone/>
            </a:pPr>
            <a:r>
              <a:rPr lang="en-US" sz="820" b="1" dirty="0">
                <a:solidFill>
                  <a:srgbClr val="71717A"/>
                </a:solidFill>
                <a:latin typeface="Arial" pitchFamily="34" charset="0"/>
                <a:ea typeface="Arial" pitchFamily="34" charset="-122"/>
                <a:cs typeface="Arial" pitchFamily="34" charset="-120"/>
              </a:rPr>
              <a:t> / 11 · THE INVESTMENT</a:t>
            </a:r>
            <a:endParaRPr lang="en-US" sz="820" dirty="0"/>
          </a:p>
        </p:txBody>
      </p:sp>
      <p:sp>
        <p:nvSpPr>
          <p:cNvPr id="3" name="Text 1"/>
          <p:cNvSpPr/>
          <p:nvPr/>
        </p:nvSpPr>
        <p:spPr>
          <a:xfrm>
            <a:off x="761981" y="933427"/>
            <a:ext cx="5211950" cy="1014387"/>
          </a:xfrm>
          <a:prstGeom prst="rect">
            <a:avLst/>
          </a:prstGeom>
          <a:noFill/>
          <a:ln/>
        </p:spPr>
        <p:txBody>
          <a:bodyPr wrap="square" lIns="0" tIns="0" rIns="0" bIns="0" rtlCol="0" anchor="t"/>
          <a:lstStyle/>
          <a:p>
            <a:pPr algn="l" indent="0" marL="0">
              <a:lnSpc>
                <a:spcPts val="4140"/>
              </a:lnSpc>
              <a:buNone/>
            </a:pPr>
            <a:r>
              <a:rPr lang="en-US" sz="3530" b="1" dirty="0">
                <a:solidFill>
                  <a:srgbClr val="16161A"/>
                </a:solidFill>
                <a:latin typeface="Arial Narrow" pitchFamily="34" charset="0"/>
                <a:ea typeface="Arial Narrow" pitchFamily="34" charset="-122"/>
                <a:cs typeface="Arial Narrow" pitchFamily="34" charset="-120"/>
              </a:rPr>
              <a:t>You couldn't build this for $1,000 a month.</a:t>
            </a:r>
            <a:endParaRPr lang="en-US" sz="3530" dirty="0"/>
          </a:p>
        </p:txBody>
      </p:sp>
      <p:sp>
        <p:nvSpPr>
          <p:cNvPr id="4" name="Text 2"/>
          <p:cNvSpPr/>
          <p:nvPr/>
        </p:nvSpPr>
        <p:spPr>
          <a:xfrm>
            <a:off x="761981" y="1920827"/>
            <a:ext cx="5211950" cy="520687"/>
          </a:xfrm>
          <a:prstGeom prst="rect">
            <a:avLst/>
          </a:prstGeom>
          <a:noFill/>
          <a:ln/>
        </p:spPr>
        <p:txBody>
          <a:bodyPr wrap="none" lIns="0" tIns="0" rIns="0" bIns="0" rtlCol="0" anchor="t"/>
          <a:lstStyle/>
          <a:p>
            <a:pPr algn="l" indent="0" marL="0">
              <a:lnSpc>
                <a:spcPts val="4140"/>
              </a:lnSpc>
              <a:buNone/>
            </a:pPr>
            <a:r>
              <a:rPr lang="en-US" sz="3530" b="1" dirty="0">
                <a:solidFill>
                  <a:srgbClr val="16161A"/>
                </a:solidFill>
                <a:latin typeface="Arial Narrow" pitchFamily="34" charset="0"/>
                <a:ea typeface="Arial Narrow" pitchFamily="34" charset="-122"/>
                <a:cs typeface="Arial Narrow" pitchFamily="34" charset="-120"/>
              </a:rPr>
              <a:t>We already have.</a:t>
            </a:r>
            <a:endParaRPr lang="en-US" sz="3530" dirty="0"/>
          </a:p>
        </p:txBody>
      </p:sp>
      <p:sp>
        <p:nvSpPr>
          <p:cNvPr id="5" name="Text 3"/>
          <p:cNvSpPr/>
          <p:nvPr/>
        </p:nvSpPr>
        <p:spPr>
          <a:xfrm>
            <a:off x="761981" y="2799288"/>
            <a:ext cx="5211950" cy="120647"/>
          </a:xfrm>
          <a:prstGeom prst="rect">
            <a:avLst/>
          </a:prstGeom>
          <a:noFill/>
          <a:ln/>
        </p:spPr>
        <p:txBody>
          <a:bodyPr wrap="none" lIns="0" tIns="0" rIns="0" bIns="0" rtlCol="0" anchor="t"/>
          <a:lstStyle/>
          <a:p>
            <a:pPr algn="l" indent="0" marL="0">
              <a:lnSpc>
                <a:spcPts val="1090"/>
              </a:lnSpc>
              <a:buNone/>
            </a:pPr>
            <a:r>
              <a:rPr lang="en-US" sz="820" b="1" dirty="0">
                <a:solidFill>
                  <a:srgbClr val="C8102E"/>
                </a:solidFill>
                <a:latin typeface="Arial" pitchFamily="34" charset="0"/>
                <a:ea typeface="Arial" pitchFamily="34" charset="-122"/>
                <a:cs typeface="Arial" pitchFamily="34" charset="-120"/>
              </a:rPr>
              <a:t>BUILD IT YOURSELF</a:t>
            </a:r>
            <a:endParaRPr lang="en-US" sz="820" dirty="0"/>
          </a:p>
        </p:txBody>
      </p:sp>
      <p:sp>
        <p:nvSpPr>
          <p:cNvPr id="6" name="Text 4"/>
          <p:cNvSpPr/>
          <p:nvPr/>
        </p:nvSpPr>
        <p:spPr>
          <a:xfrm>
            <a:off x="990575" y="3058044"/>
            <a:ext cx="4965068" cy="139697"/>
          </a:xfrm>
          <a:prstGeom prst="rect">
            <a:avLst/>
          </a:prstGeom>
          <a:noFill/>
          <a:ln/>
        </p:spPr>
        <p:txBody>
          <a:bodyPr wrap="none" lIns="0" tIns="0" rIns="0" bIns="0" rtlCol="0" anchor="t"/>
          <a:lstStyle/>
          <a:p>
            <a:pPr algn="l" indent="0" marL="0">
              <a:lnSpc>
                <a:spcPts val="1370"/>
              </a:lnSpc>
              <a:buNone/>
            </a:pPr>
            <a:r>
              <a:rPr lang="en-US" sz="960" dirty="0">
                <a:solidFill>
                  <a:srgbClr val="3D3D45"/>
                </a:solidFill>
                <a:latin typeface="Arial" pitchFamily="34" charset="0"/>
                <a:ea typeface="Arial" pitchFamily="34" charset="-122"/>
                <a:cs typeface="Arial" pitchFamily="34" charset="-120"/>
              </a:rPr>
              <a:t>Design and build a website of up to 100 pages</a:t>
            </a:r>
            <a:endParaRPr lang="en-US" sz="960" dirty="0"/>
          </a:p>
        </p:txBody>
      </p:sp>
      <p:sp>
        <p:nvSpPr>
          <p:cNvPr id="7" name="Text 5"/>
          <p:cNvSpPr/>
          <p:nvPr/>
        </p:nvSpPr>
        <p:spPr>
          <a:xfrm>
            <a:off x="990575" y="3288821"/>
            <a:ext cx="4965068" cy="139697"/>
          </a:xfrm>
          <a:prstGeom prst="rect">
            <a:avLst/>
          </a:prstGeom>
          <a:noFill/>
          <a:ln/>
        </p:spPr>
        <p:txBody>
          <a:bodyPr wrap="none" lIns="0" tIns="0" rIns="0" bIns="0" rtlCol="0" anchor="t"/>
          <a:lstStyle/>
          <a:p>
            <a:pPr algn="l" indent="0" marL="0">
              <a:lnSpc>
                <a:spcPts val="1370"/>
              </a:lnSpc>
              <a:buNone/>
            </a:pPr>
            <a:r>
              <a:rPr lang="en-US" sz="960" dirty="0">
                <a:solidFill>
                  <a:srgbClr val="3D3D45"/>
                </a:solidFill>
                <a:latin typeface="Arial" pitchFamily="34" charset="0"/>
                <a:ea typeface="Arial" pitchFamily="34" charset="-122"/>
                <a:cs typeface="Arial" pitchFamily="34" charset="-120"/>
              </a:rPr>
              <a:t>Write and publish a blog every business day</a:t>
            </a:r>
            <a:endParaRPr lang="en-US" sz="960" dirty="0"/>
          </a:p>
        </p:txBody>
      </p:sp>
      <p:sp>
        <p:nvSpPr>
          <p:cNvPr id="8" name="Text 6"/>
          <p:cNvSpPr/>
          <p:nvPr/>
        </p:nvSpPr>
        <p:spPr>
          <a:xfrm>
            <a:off x="990575" y="3519598"/>
            <a:ext cx="4965068" cy="139697"/>
          </a:xfrm>
          <a:prstGeom prst="rect">
            <a:avLst/>
          </a:prstGeom>
          <a:noFill/>
          <a:ln/>
        </p:spPr>
        <p:txBody>
          <a:bodyPr wrap="none" lIns="0" tIns="0" rIns="0" bIns="0" rtlCol="0" anchor="t"/>
          <a:lstStyle/>
          <a:p>
            <a:pPr algn="l" indent="0" marL="0">
              <a:lnSpc>
                <a:spcPts val="1370"/>
              </a:lnSpc>
              <a:buNone/>
            </a:pPr>
            <a:r>
              <a:rPr lang="en-US" sz="960" dirty="0">
                <a:solidFill>
                  <a:srgbClr val="3D3D45"/>
                </a:solidFill>
                <a:latin typeface="Arial" pitchFamily="34" charset="0"/>
                <a:ea typeface="Arial" pitchFamily="34" charset="-122"/>
                <a:cs typeface="Arial" pitchFamily="34" charset="-120"/>
              </a:rPr>
              <a:t>Post every blog to up to 3 social platforms</a:t>
            </a:r>
            <a:endParaRPr lang="en-US" sz="960" dirty="0"/>
          </a:p>
        </p:txBody>
      </p:sp>
      <p:sp>
        <p:nvSpPr>
          <p:cNvPr id="9" name="Text 7"/>
          <p:cNvSpPr/>
          <p:nvPr/>
        </p:nvSpPr>
        <p:spPr>
          <a:xfrm>
            <a:off x="990575" y="3750375"/>
            <a:ext cx="4965068" cy="139697"/>
          </a:xfrm>
          <a:prstGeom prst="rect">
            <a:avLst/>
          </a:prstGeom>
          <a:noFill/>
          <a:ln/>
        </p:spPr>
        <p:txBody>
          <a:bodyPr wrap="none" lIns="0" tIns="0" rIns="0" bIns="0" rtlCol="0" anchor="t"/>
          <a:lstStyle/>
          <a:p>
            <a:pPr algn="l" indent="0" marL="0">
              <a:lnSpc>
                <a:spcPts val="1370"/>
              </a:lnSpc>
              <a:buNone/>
            </a:pPr>
            <a:r>
              <a:rPr lang="en-US" sz="960" dirty="0">
                <a:solidFill>
                  <a:srgbClr val="3D3D45"/>
                </a:solidFill>
                <a:latin typeface="Arial" pitchFamily="34" charset="0"/>
                <a:ea typeface="Arial" pitchFamily="34" charset="-122"/>
                <a:cs typeface="Arial" pitchFamily="34" charset="-120"/>
              </a:rPr>
              <a:t>Run local SEO, your Business Profile and 65+ listings</a:t>
            </a:r>
            <a:endParaRPr lang="en-US" sz="960" dirty="0"/>
          </a:p>
        </p:txBody>
      </p:sp>
      <p:sp>
        <p:nvSpPr>
          <p:cNvPr id="10" name="Text 8"/>
          <p:cNvSpPr/>
          <p:nvPr/>
        </p:nvSpPr>
        <p:spPr>
          <a:xfrm>
            <a:off x="990575" y="3981152"/>
            <a:ext cx="4965068" cy="139697"/>
          </a:xfrm>
          <a:prstGeom prst="rect">
            <a:avLst/>
          </a:prstGeom>
          <a:noFill/>
          <a:ln/>
        </p:spPr>
        <p:txBody>
          <a:bodyPr wrap="none" lIns="0" tIns="0" rIns="0" bIns="0" rtlCol="0" anchor="t"/>
          <a:lstStyle/>
          <a:p>
            <a:pPr algn="l" indent="0" marL="0">
              <a:lnSpc>
                <a:spcPts val="1370"/>
              </a:lnSpc>
              <a:buNone/>
            </a:pPr>
            <a:r>
              <a:rPr lang="en-US" sz="960" dirty="0">
                <a:solidFill>
                  <a:srgbClr val="3D3D45"/>
                </a:solidFill>
                <a:latin typeface="Arial" pitchFamily="34" charset="0"/>
                <a:ea typeface="Arial" pitchFamily="34" charset="-122"/>
                <a:cs typeface="Arial" pitchFamily="34" charset="-120"/>
              </a:rPr>
              <a:t>Spend 2 to 3 expert hours a month on technical and page work</a:t>
            </a:r>
            <a:endParaRPr lang="en-US" sz="960" dirty="0"/>
          </a:p>
        </p:txBody>
      </p:sp>
      <p:sp>
        <p:nvSpPr>
          <p:cNvPr id="11" name="Text 9"/>
          <p:cNvSpPr/>
          <p:nvPr/>
        </p:nvSpPr>
        <p:spPr>
          <a:xfrm>
            <a:off x="990575" y="4211929"/>
            <a:ext cx="4965068" cy="139697"/>
          </a:xfrm>
          <a:prstGeom prst="rect">
            <a:avLst/>
          </a:prstGeom>
          <a:noFill/>
          <a:ln/>
        </p:spPr>
        <p:txBody>
          <a:bodyPr wrap="none" lIns="0" tIns="0" rIns="0" bIns="0" rtlCol="0" anchor="t"/>
          <a:lstStyle/>
          <a:p>
            <a:pPr algn="l" indent="0" marL="0">
              <a:lnSpc>
                <a:spcPts val="1370"/>
              </a:lnSpc>
              <a:buNone/>
            </a:pPr>
            <a:r>
              <a:rPr lang="en-US" sz="960" dirty="0">
                <a:solidFill>
                  <a:srgbClr val="3D3D45"/>
                </a:solidFill>
                <a:latin typeface="Arial" pitchFamily="34" charset="0"/>
                <a:ea typeface="Arial" pitchFamily="34" charset="-122"/>
                <a:cs typeface="Arial" pitchFamily="34" charset="-120"/>
              </a:rPr>
              <a:t>Report every month, and have a strategist on hand</a:t>
            </a:r>
            <a:endParaRPr lang="en-US" sz="960" dirty="0"/>
          </a:p>
        </p:txBody>
      </p:sp>
      <p:sp>
        <p:nvSpPr>
          <p:cNvPr id="12" name="Text 10"/>
          <p:cNvSpPr/>
          <p:nvPr/>
        </p:nvSpPr>
        <p:spPr>
          <a:xfrm>
            <a:off x="920727" y="4582403"/>
            <a:ext cx="2227616" cy="374641"/>
          </a:xfrm>
          <a:prstGeom prst="rect">
            <a:avLst/>
          </a:prstGeom>
          <a:noFill/>
          <a:ln/>
        </p:spPr>
        <p:txBody>
          <a:bodyPr wrap="none" lIns="0" tIns="0" rIns="0" bIns="0" rtlCol="0" anchor="t"/>
          <a:lstStyle/>
          <a:p>
            <a:pPr algn="l" indent="0" marL="0">
              <a:lnSpc>
                <a:spcPts val="2990"/>
              </a:lnSpc>
              <a:buNone/>
            </a:pPr>
            <a:r>
              <a:rPr lang="en-US" sz="2550" b="1" dirty="0">
                <a:solidFill>
                  <a:srgbClr val="16161A"/>
                </a:solidFill>
                <a:latin typeface="Arial Narrow" pitchFamily="34" charset="0"/>
                <a:ea typeface="Arial Narrow" pitchFamily="34" charset="-122"/>
                <a:cs typeface="Arial Narrow" pitchFamily="34" charset="-120"/>
              </a:rPr>
              <a:t>$1,427 to $1,708</a:t>
            </a:r>
            <a:endParaRPr lang="en-US" sz="2550" dirty="0"/>
          </a:p>
        </p:txBody>
      </p:sp>
      <p:sp>
        <p:nvSpPr>
          <p:cNvPr id="13" name="Text 11"/>
          <p:cNvSpPr/>
          <p:nvPr/>
        </p:nvSpPr>
        <p:spPr>
          <a:xfrm>
            <a:off x="3123031" y="4627844"/>
            <a:ext cx="2490570" cy="278401"/>
          </a:xfrm>
          <a:prstGeom prst="rect">
            <a:avLst/>
          </a:prstGeom>
          <a:noFill/>
          <a:ln/>
        </p:spPr>
        <p:txBody>
          <a:bodyPr wrap="square" lIns="0" tIns="0" rIns="0" bIns="0" rtlCol="0" anchor="t"/>
          <a:lstStyle/>
          <a:p>
            <a:pPr algn="l" indent="0" marL="0">
              <a:lnSpc>
                <a:spcPts val="1190"/>
              </a:lnSpc>
              <a:buNone/>
            </a:pPr>
            <a:r>
              <a:rPr lang="en-US" sz="860" dirty="0">
                <a:solidFill>
                  <a:srgbClr val="3D3D45"/>
                </a:solidFill>
                <a:latin typeface="Arial" pitchFamily="34" charset="0"/>
                <a:ea typeface="Arial" pitchFamily="34" charset="-122"/>
                <a:cs typeface="Arial" pitchFamily="34" charset="-120"/>
              </a:rPr>
              <a:t>a month in software alone, before anyone does the work</a:t>
            </a:r>
            <a:endParaRPr lang="en-US" sz="860" dirty="0"/>
          </a:p>
        </p:txBody>
      </p:sp>
      <p:sp>
        <p:nvSpPr>
          <p:cNvPr id="14" name="Text 12"/>
          <p:cNvSpPr/>
          <p:nvPr/>
        </p:nvSpPr>
        <p:spPr>
          <a:xfrm>
            <a:off x="761981" y="5160238"/>
            <a:ext cx="5211950" cy="328108"/>
          </a:xfrm>
          <a:prstGeom prst="rect">
            <a:avLst/>
          </a:prstGeom>
          <a:noFill/>
          <a:ln/>
        </p:spPr>
        <p:txBody>
          <a:bodyPr wrap="square" lIns="0" tIns="0" rIns="0" bIns="0" rtlCol="0" anchor="t"/>
          <a:lstStyle/>
          <a:p>
            <a:pPr algn="l" indent="0" marL="0">
              <a:lnSpc>
                <a:spcPts val="1530"/>
              </a:lnSpc>
              <a:buNone/>
            </a:pPr>
            <a:r>
              <a:rPr lang="en-US" sz="910" b="1" dirty="0">
                <a:solidFill>
                  <a:srgbClr val="A50D26"/>
                </a:solidFill>
                <a:latin typeface="Arial" pitchFamily="34" charset="0"/>
                <a:ea typeface="Arial" pitchFamily="34" charset="-122"/>
                <a:cs typeface="Arial" pitchFamily="34" charset="-120"/>
              </a:rPr>
              <a:t>Then hire the people: designers, developers, writers, SEO strategists and social media strategists to do the work.</a:t>
            </a:r>
            <a:endParaRPr lang="en-US" sz="910" dirty="0"/>
          </a:p>
        </p:txBody>
      </p:sp>
      <p:sp>
        <p:nvSpPr>
          <p:cNvPr id="15" name="Text 13"/>
          <p:cNvSpPr/>
          <p:nvPr/>
        </p:nvSpPr>
        <p:spPr>
          <a:xfrm>
            <a:off x="6267293" y="1155671"/>
            <a:ext cx="5321675" cy="120647"/>
          </a:xfrm>
          <a:prstGeom prst="rect">
            <a:avLst/>
          </a:prstGeom>
          <a:noFill/>
          <a:ln/>
        </p:spPr>
        <p:txBody>
          <a:bodyPr wrap="none" lIns="0" tIns="0" rIns="0" bIns="0" rtlCol="0" anchor="t"/>
          <a:lstStyle/>
          <a:p>
            <a:pPr algn="l" indent="0" marL="0">
              <a:lnSpc>
                <a:spcPts val="1090"/>
              </a:lnSpc>
              <a:buNone/>
            </a:pPr>
            <a:r>
              <a:rPr lang="en-US" sz="820" b="1" dirty="0">
                <a:solidFill>
                  <a:srgbClr val="16161A"/>
                </a:solidFill>
                <a:latin typeface="Arial" pitchFamily="34" charset="0"/>
                <a:ea typeface="Arial" pitchFamily="34" charset="-122"/>
                <a:cs typeface="Arial" pitchFamily="34" charset="-120"/>
              </a:rPr>
              <a:t>ABSTRAKT INBOUND SDR</a:t>
            </a:r>
            <a:endParaRPr lang="en-US" sz="820" dirty="0"/>
          </a:p>
        </p:txBody>
      </p:sp>
      <p:sp>
        <p:nvSpPr>
          <p:cNvPr id="16" name="Text 14"/>
          <p:cNvSpPr/>
          <p:nvPr/>
        </p:nvSpPr>
        <p:spPr>
          <a:xfrm>
            <a:off x="6400640" y="1693820"/>
            <a:ext cx="1038596" cy="482588"/>
          </a:xfrm>
          <a:prstGeom prst="rect">
            <a:avLst/>
          </a:prstGeom>
          <a:noFill/>
          <a:ln/>
        </p:spPr>
        <p:txBody>
          <a:bodyPr wrap="none" lIns="0" tIns="0" rIns="0" bIns="0" rtlCol="0" anchor="t"/>
          <a:lstStyle/>
          <a:p>
            <a:pPr algn="l" indent="0" marL="0">
              <a:lnSpc>
                <a:spcPts val="3750"/>
              </a:lnSpc>
              <a:buNone/>
            </a:pPr>
            <a:r>
              <a:rPr lang="en-US" sz="3190" b="1" dirty="0">
                <a:solidFill>
                  <a:srgbClr val="C8102E"/>
                </a:solidFill>
                <a:latin typeface="Arial Narrow" pitchFamily="34" charset="0"/>
                <a:ea typeface="Arial Narrow" pitchFamily="34" charset="-122"/>
                <a:cs typeface="Arial Narrow" pitchFamily="34" charset="-120"/>
              </a:rPr>
              <a:t>$1,000</a:t>
            </a:r>
            <a:endParaRPr lang="en-US" sz="3190" dirty="0"/>
          </a:p>
        </p:txBody>
      </p:sp>
      <p:sp>
        <p:nvSpPr>
          <p:cNvPr id="17" name="Text 15"/>
          <p:cNvSpPr/>
          <p:nvPr/>
        </p:nvSpPr>
        <p:spPr>
          <a:xfrm>
            <a:off x="7515434" y="1788274"/>
            <a:ext cx="740003" cy="120647"/>
          </a:xfrm>
          <a:prstGeom prst="rect">
            <a:avLst/>
          </a:prstGeom>
          <a:noFill/>
          <a:ln/>
        </p:spPr>
        <p:txBody>
          <a:bodyPr wrap="none" lIns="0" tIns="0" rIns="0" bIns="0" rtlCol="0" anchor="t"/>
          <a:lstStyle/>
          <a:p>
            <a:pPr algn="l" indent="0" marL="0">
              <a:lnSpc>
                <a:spcPts val="1380"/>
              </a:lnSpc>
              <a:buNone/>
            </a:pPr>
            <a:r>
              <a:rPr lang="en-US" sz="820" dirty="0">
                <a:solidFill>
                  <a:srgbClr val="71717A"/>
                </a:solidFill>
                <a:latin typeface="Arial" pitchFamily="34" charset="0"/>
                <a:ea typeface="Arial" pitchFamily="34" charset="-122"/>
                <a:cs typeface="Arial" pitchFamily="34" charset="-120"/>
              </a:rPr>
              <a:t>per month</a:t>
            </a:r>
            <a:endParaRPr lang="en-US" sz="820" dirty="0"/>
          </a:p>
        </p:txBody>
      </p:sp>
      <p:sp>
        <p:nvSpPr>
          <p:cNvPr id="18" name="Text 16"/>
          <p:cNvSpPr/>
          <p:nvPr/>
        </p:nvSpPr>
        <p:spPr>
          <a:xfrm>
            <a:off x="7515434" y="1963589"/>
            <a:ext cx="740003" cy="120647"/>
          </a:xfrm>
          <a:prstGeom prst="rect">
            <a:avLst/>
          </a:prstGeom>
          <a:noFill/>
          <a:ln/>
        </p:spPr>
        <p:txBody>
          <a:bodyPr wrap="none" lIns="0" tIns="0" rIns="0" bIns="0" rtlCol="0" anchor="t"/>
          <a:lstStyle/>
          <a:p>
            <a:pPr algn="l" indent="0" marL="0">
              <a:lnSpc>
                <a:spcPts val="1380"/>
              </a:lnSpc>
              <a:buNone/>
            </a:pPr>
            <a:r>
              <a:rPr lang="en-US" sz="820" b="1" dirty="0">
                <a:solidFill>
                  <a:srgbClr val="16161A"/>
                </a:solidFill>
                <a:latin typeface="Arial" pitchFamily="34" charset="0"/>
                <a:ea typeface="Arial" pitchFamily="34" charset="-122"/>
                <a:cs typeface="Arial" pitchFamily="34" charset="-120"/>
              </a:rPr>
              <a:t>Starting price</a:t>
            </a:r>
            <a:endParaRPr lang="en-US" sz="820" dirty="0"/>
          </a:p>
        </p:txBody>
      </p:sp>
      <p:sp>
        <p:nvSpPr>
          <p:cNvPr id="19" name="Text 17"/>
          <p:cNvSpPr/>
          <p:nvPr/>
        </p:nvSpPr>
        <p:spPr>
          <a:xfrm>
            <a:off x="6400640" y="2196053"/>
            <a:ext cx="1951588" cy="120647"/>
          </a:xfrm>
          <a:prstGeom prst="rect">
            <a:avLst/>
          </a:prstGeom>
          <a:noFill/>
          <a:ln/>
        </p:spPr>
        <p:txBody>
          <a:bodyPr wrap="none" lIns="0" tIns="0" rIns="0" bIns="0" rtlCol="0" anchor="t"/>
          <a:lstStyle/>
          <a:p>
            <a:pPr algn="l" indent="0" marL="0">
              <a:lnSpc>
                <a:spcPts val="1130"/>
              </a:lnSpc>
              <a:buNone/>
            </a:pPr>
            <a:r>
              <a:rPr lang="en-US" sz="820" b="1" dirty="0">
                <a:solidFill>
                  <a:srgbClr val="16161A"/>
                </a:solidFill>
                <a:latin typeface="Arial" pitchFamily="34" charset="0"/>
                <a:ea typeface="Arial" pitchFamily="34" charset="-122"/>
                <a:cs typeface="Arial" pitchFamily="34" charset="-120"/>
              </a:rPr>
              <a:t>1-year agreement</a:t>
            </a:r>
            <a:endParaRPr lang="en-US" sz="820" dirty="0"/>
          </a:p>
        </p:txBody>
      </p:sp>
      <p:sp>
        <p:nvSpPr>
          <p:cNvPr id="20" name="Text 18"/>
          <p:cNvSpPr/>
          <p:nvPr/>
        </p:nvSpPr>
        <p:spPr>
          <a:xfrm>
            <a:off x="6900492" y="1559481"/>
            <a:ext cx="1370601" cy="101597"/>
          </a:xfrm>
          <a:prstGeom prst="rect">
            <a:avLst/>
          </a:prstGeom>
          <a:noFill/>
          <a:ln/>
        </p:spPr>
        <p:txBody>
          <a:bodyPr wrap="none" lIns="0" tIns="0" rIns="0" bIns="0" rtlCol="0" anchor="t"/>
          <a:lstStyle/>
          <a:p>
            <a:pPr algn="l" indent="0" marL="0">
              <a:lnSpc>
                <a:spcPts val="1120"/>
              </a:lnSpc>
              <a:buNone/>
            </a:pPr>
            <a:r>
              <a:rPr lang="en-US" sz="690" b="1" dirty="0">
                <a:solidFill>
                  <a:srgbClr val="FFFFFF"/>
                </a:solidFill>
                <a:latin typeface="Arial" pitchFamily="34" charset="0"/>
                <a:ea typeface="Arial" pitchFamily="34" charset="-122"/>
                <a:cs typeface="Arial" pitchFamily="34" charset="-120"/>
              </a:rPr>
              <a:t>WEB FORM GUARANTEE</a:t>
            </a:r>
            <a:endParaRPr lang="en-US" sz="690" dirty="0"/>
          </a:p>
        </p:txBody>
      </p:sp>
      <p:sp>
        <p:nvSpPr>
          <p:cNvPr id="21" name="Text 19"/>
          <p:cNvSpPr/>
          <p:nvPr/>
        </p:nvSpPr>
        <p:spPr>
          <a:xfrm>
            <a:off x="8563257" y="1712870"/>
            <a:ext cx="630916" cy="304792"/>
          </a:xfrm>
          <a:prstGeom prst="rect">
            <a:avLst/>
          </a:prstGeom>
          <a:noFill/>
          <a:ln/>
        </p:spPr>
        <p:txBody>
          <a:bodyPr wrap="none" lIns="0" tIns="0" rIns="0" bIns="0" rtlCol="0" anchor="t"/>
          <a:lstStyle/>
          <a:p>
            <a:pPr algn="l" indent="0" marL="0">
              <a:lnSpc>
                <a:spcPts val="2280"/>
              </a:lnSpc>
              <a:buNone/>
            </a:pPr>
            <a:r>
              <a:rPr lang="en-US" sz="1940" b="1" dirty="0">
                <a:solidFill>
                  <a:srgbClr val="16161A"/>
                </a:solidFill>
                <a:latin typeface="Arial Narrow" pitchFamily="34" charset="0"/>
                <a:ea typeface="Arial Narrow" pitchFamily="34" charset="-122"/>
                <a:cs typeface="Arial Narrow" pitchFamily="34" charset="-120"/>
              </a:rPr>
              <a:t>$1,250</a:t>
            </a:r>
            <a:endParaRPr lang="en-US" sz="1940" dirty="0"/>
          </a:p>
        </p:txBody>
      </p:sp>
      <p:sp>
        <p:nvSpPr>
          <p:cNvPr id="22" name="Text 20"/>
          <p:cNvSpPr/>
          <p:nvPr/>
        </p:nvSpPr>
        <p:spPr>
          <a:xfrm>
            <a:off x="9270371" y="1877966"/>
            <a:ext cx="459475" cy="101597"/>
          </a:xfrm>
          <a:prstGeom prst="rect">
            <a:avLst/>
          </a:prstGeom>
          <a:noFill/>
          <a:ln/>
        </p:spPr>
        <p:txBody>
          <a:bodyPr wrap="none" lIns="0" tIns="0" rIns="0" bIns="0" rtlCol="0" anchor="t"/>
          <a:lstStyle/>
          <a:p>
            <a:pPr algn="l" indent="0" marL="0">
              <a:lnSpc>
                <a:spcPts val="1230"/>
              </a:lnSpc>
              <a:buNone/>
            </a:pPr>
            <a:r>
              <a:rPr lang="en-US" sz="730" dirty="0">
                <a:solidFill>
                  <a:srgbClr val="71717A"/>
                </a:solidFill>
                <a:latin typeface="Arial" pitchFamily="34" charset="0"/>
                <a:ea typeface="Arial" pitchFamily="34" charset="-122"/>
                <a:cs typeface="Arial" pitchFamily="34" charset="-120"/>
              </a:rPr>
              <a:t>per month</a:t>
            </a:r>
            <a:endParaRPr lang="en-US" sz="730" dirty="0"/>
          </a:p>
        </p:txBody>
      </p:sp>
      <p:sp>
        <p:nvSpPr>
          <p:cNvPr id="23" name="Text 21"/>
          <p:cNvSpPr/>
          <p:nvPr/>
        </p:nvSpPr>
        <p:spPr>
          <a:xfrm>
            <a:off x="8563257" y="2090884"/>
            <a:ext cx="1223158" cy="120647"/>
          </a:xfrm>
          <a:prstGeom prst="rect">
            <a:avLst/>
          </a:prstGeom>
          <a:noFill/>
          <a:ln/>
        </p:spPr>
        <p:txBody>
          <a:bodyPr wrap="none" lIns="0" tIns="0" rIns="0" bIns="0" rtlCol="0" anchor="t"/>
          <a:lstStyle/>
          <a:p>
            <a:pPr algn="l" indent="0" marL="0">
              <a:lnSpc>
                <a:spcPts val="1130"/>
              </a:lnSpc>
              <a:buNone/>
            </a:pPr>
            <a:r>
              <a:rPr lang="en-US" sz="820" b="1" dirty="0">
                <a:solidFill>
                  <a:srgbClr val="16161A"/>
                </a:solidFill>
                <a:latin typeface="Arial" pitchFamily="34" charset="0"/>
                <a:ea typeface="Arial" pitchFamily="34" charset="-122"/>
                <a:cs typeface="Arial" pitchFamily="34" charset="-120"/>
              </a:rPr>
              <a:t>6-month agreement</a:t>
            </a:r>
            <a:endParaRPr lang="en-US" sz="820" dirty="0"/>
          </a:p>
        </p:txBody>
      </p:sp>
      <p:sp>
        <p:nvSpPr>
          <p:cNvPr id="24" name="Text 22"/>
          <p:cNvSpPr/>
          <p:nvPr/>
        </p:nvSpPr>
        <p:spPr>
          <a:xfrm>
            <a:off x="9990086" y="1712870"/>
            <a:ext cx="630916" cy="304792"/>
          </a:xfrm>
          <a:prstGeom prst="rect">
            <a:avLst/>
          </a:prstGeom>
          <a:noFill/>
          <a:ln/>
        </p:spPr>
        <p:txBody>
          <a:bodyPr wrap="none" lIns="0" tIns="0" rIns="0" bIns="0" rtlCol="0" anchor="t"/>
          <a:lstStyle/>
          <a:p>
            <a:pPr algn="l" indent="0" marL="0">
              <a:lnSpc>
                <a:spcPts val="2280"/>
              </a:lnSpc>
              <a:buNone/>
            </a:pPr>
            <a:r>
              <a:rPr lang="en-US" sz="1940" b="1" dirty="0">
                <a:solidFill>
                  <a:srgbClr val="16161A"/>
                </a:solidFill>
                <a:latin typeface="Arial Narrow" pitchFamily="34" charset="0"/>
                <a:ea typeface="Arial Narrow" pitchFamily="34" charset="-122"/>
                <a:cs typeface="Arial Narrow" pitchFamily="34" charset="-120"/>
              </a:rPr>
              <a:t>$1,500</a:t>
            </a:r>
            <a:endParaRPr lang="en-US" sz="1940" dirty="0"/>
          </a:p>
        </p:txBody>
      </p:sp>
      <p:sp>
        <p:nvSpPr>
          <p:cNvPr id="25" name="Text 23"/>
          <p:cNvSpPr/>
          <p:nvPr/>
        </p:nvSpPr>
        <p:spPr>
          <a:xfrm>
            <a:off x="10697201" y="1877966"/>
            <a:ext cx="459475" cy="101597"/>
          </a:xfrm>
          <a:prstGeom prst="rect">
            <a:avLst/>
          </a:prstGeom>
          <a:noFill/>
          <a:ln/>
        </p:spPr>
        <p:txBody>
          <a:bodyPr wrap="none" lIns="0" tIns="0" rIns="0" bIns="0" rtlCol="0" anchor="t"/>
          <a:lstStyle/>
          <a:p>
            <a:pPr algn="l" indent="0" marL="0">
              <a:lnSpc>
                <a:spcPts val="1230"/>
              </a:lnSpc>
              <a:buNone/>
            </a:pPr>
            <a:r>
              <a:rPr lang="en-US" sz="730" dirty="0">
                <a:solidFill>
                  <a:srgbClr val="71717A"/>
                </a:solidFill>
                <a:latin typeface="Arial" pitchFamily="34" charset="0"/>
                <a:ea typeface="Arial" pitchFamily="34" charset="-122"/>
                <a:cs typeface="Arial" pitchFamily="34" charset="-120"/>
              </a:rPr>
              <a:t>per month</a:t>
            </a:r>
            <a:endParaRPr lang="en-US" sz="730" dirty="0"/>
          </a:p>
        </p:txBody>
      </p:sp>
      <p:sp>
        <p:nvSpPr>
          <p:cNvPr id="26" name="Text 24"/>
          <p:cNvSpPr/>
          <p:nvPr/>
        </p:nvSpPr>
        <p:spPr>
          <a:xfrm>
            <a:off x="9990086" y="2090884"/>
            <a:ext cx="1223158" cy="120647"/>
          </a:xfrm>
          <a:prstGeom prst="rect">
            <a:avLst/>
          </a:prstGeom>
          <a:noFill/>
          <a:ln/>
        </p:spPr>
        <p:txBody>
          <a:bodyPr wrap="none" lIns="0" tIns="0" rIns="0" bIns="0" rtlCol="0" anchor="t"/>
          <a:lstStyle/>
          <a:p>
            <a:pPr algn="l" indent="0" marL="0">
              <a:lnSpc>
                <a:spcPts val="1130"/>
              </a:lnSpc>
              <a:buNone/>
            </a:pPr>
            <a:r>
              <a:rPr lang="en-US" sz="820" b="1" dirty="0">
                <a:solidFill>
                  <a:srgbClr val="16161A"/>
                </a:solidFill>
                <a:latin typeface="Arial" pitchFamily="34" charset="0"/>
                <a:ea typeface="Arial" pitchFamily="34" charset="-122"/>
                <a:cs typeface="Arial" pitchFamily="34" charset="-120"/>
              </a:rPr>
              <a:t>Month to month</a:t>
            </a:r>
            <a:endParaRPr lang="en-US" sz="820" dirty="0"/>
          </a:p>
        </p:txBody>
      </p:sp>
      <p:sp>
        <p:nvSpPr>
          <p:cNvPr id="27" name="Text 25"/>
          <p:cNvSpPr/>
          <p:nvPr/>
        </p:nvSpPr>
        <p:spPr>
          <a:xfrm>
            <a:off x="6368891" y="2599764"/>
            <a:ext cx="2448245" cy="126997"/>
          </a:xfrm>
          <a:prstGeom prst="rect">
            <a:avLst/>
          </a:prstGeom>
          <a:noFill/>
          <a:ln/>
        </p:spPr>
        <p:txBody>
          <a:bodyPr wrap="non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Up to 100 page website</a:t>
            </a:r>
            <a:endParaRPr lang="en-US" sz="860" dirty="0"/>
          </a:p>
        </p:txBody>
      </p:sp>
      <p:sp>
        <p:nvSpPr>
          <p:cNvPr id="28" name="Text 26"/>
          <p:cNvSpPr/>
          <p:nvPr/>
        </p:nvSpPr>
        <p:spPr>
          <a:xfrm>
            <a:off x="8927877" y="2599764"/>
            <a:ext cx="2448245" cy="278401"/>
          </a:xfrm>
          <a:prstGeom prst="rect">
            <a:avLst/>
          </a:prstGeom>
          <a:noFill/>
          <a:ln/>
        </p:spPr>
        <p:txBody>
          <a:bodyPr wrap="squar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Managed local SEO and Google Business Profile</a:t>
            </a:r>
            <a:endParaRPr lang="en-US" sz="860" dirty="0"/>
          </a:p>
        </p:txBody>
      </p:sp>
      <p:sp>
        <p:nvSpPr>
          <p:cNvPr id="29" name="Text 27"/>
          <p:cNvSpPr/>
          <p:nvPr/>
        </p:nvSpPr>
        <p:spPr>
          <a:xfrm>
            <a:off x="6368891" y="2978770"/>
            <a:ext cx="2448245" cy="278401"/>
          </a:xfrm>
          <a:prstGeom prst="rect">
            <a:avLst/>
          </a:prstGeom>
          <a:noFill/>
          <a:ln/>
        </p:spPr>
        <p:txBody>
          <a:bodyPr wrap="squar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Every business day, a new blog written for your buyers</a:t>
            </a:r>
            <a:endParaRPr lang="en-US" sz="860" dirty="0"/>
          </a:p>
        </p:txBody>
      </p:sp>
      <p:sp>
        <p:nvSpPr>
          <p:cNvPr id="30" name="Text 28"/>
          <p:cNvSpPr/>
          <p:nvPr/>
        </p:nvSpPr>
        <p:spPr>
          <a:xfrm>
            <a:off x="8927877" y="2978770"/>
            <a:ext cx="2448245" cy="278401"/>
          </a:xfrm>
          <a:prstGeom prst="rect">
            <a:avLst/>
          </a:prstGeom>
          <a:noFill/>
          <a:ln/>
        </p:spPr>
        <p:txBody>
          <a:bodyPr wrap="squar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Up to 3 social platforms every blog is posted to, chosen from six</a:t>
            </a:r>
            <a:endParaRPr lang="en-US" sz="860" dirty="0"/>
          </a:p>
        </p:txBody>
      </p:sp>
      <p:sp>
        <p:nvSpPr>
          <p:cNvPr id="31" name="Text 29"/>
          <p:cNvSpPr/>
          <p:nvPr/>
        </p:nvSpPr>
        <p:spPr>
          <a:xfrm>
            <a:off x="6368891" y="3357776"/>
            <a:ext cx="2448245" cy="126997"/>
          </a:xfrm>
          <a:prstGeom prst="rect">
            <a:avLst/>
          </a:prstGeom>
          <a:noFill/>
          <a:ln/>
        </p:spPr>
        <p:txBody>
          <a:bodyPr wrap="non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2 to 3 expert hours a month</a:t>
            </a:r>
            <a:endParaRPr lang="en-US" sz="860" dirty="0"/>
          </a:p>
        </p:txBody>
      </p:sp>
      <p:sp>
        <p:nvSpPr>
          <p:cNvPr id="32" name="Text 30"/>
          <p:cNvSpPr/>
          <p:nvPr/>
        </p:nvSpPr>
        <p:spPr>
          <a:xfrm>
            <a:off x="8927877" y="3357776"/>
            <a:ext cx="2448245" cy="278401"/>
          </a:xfrm>
          <a:prstGeom prst="rect">
            <a:avLst/>
          </a:prstGeom>
          <a:noFill/>
          <a:ln/>
        </p:spPr>
        <p:txBody>
          <a:bodyPr wrap="squar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Monthly reporting, plus a strategist for your questions</a:t>
            </a:r>
            <a:endParaRPr lang="en-US" sz="860" dirty="0"/>
          </a:p>
        </p:txBody>
      </p:sp>
      <p:sp>
        <p:nvSpPr>
          <p:cNvPr id="33" name="Text 31"/>
          <p:cNvSpPr/>
          <p:nvPr/>
        </p:nvSpPr>
        <p:spPr>
          <a:xfrm>
            <a:off x="6368891" y="3736782"/>
            <a:ext cx="2448245" cy="126997"/>
          </a:xfrm>
          <a:prstGeom prst="rect">
            <a:avLst/>
          </a:prstGeom>
          <a:noFill/>
          <a:ln/>
        </p:spPr>
        <p:txBody>
          <a:bodyPr wrap="non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1 white paper to start</a:t>
            </a:r>
            <a:endParaRPr lang="en-US" sz="860" dirty="0"/>
          </a:p>
        </p:txBody>
      </p:sp>
      <p:sp>
        <p:nvSpPr>
          <p:cNvPr id="34" name="Text 32"/>
          <p:cNvSpPr/>
          <p:nvPr/>
        </p:nvSpPr>
        <p:spPr>
          <a:xfrm>
            <a:off x="8927877" y="3736782"/>
            <a:ext cx="2448245" cy="126997"/>
          </a:xfrm>
          <a:prstGeom prst="rect">
            <a:avLst/>
          </a:prstGeom>
          <a:noFill/>
          <a:ln/>
        </p:spPr>
        <p:txBody>
          <a:bodyPr wrap="none" lIns="0" tIns="0" rIns="0" bIns="0" rtlCol="0" anchor="t"/>
          <a:lstStyle/>
          <a:p>
            <a:pPr algn="l" indent="0" marL="0">
              <a:lnSpc>
                <a:spcPts val="1190"/>
              </a:lnSpc>
              <a:buNone/>
            </a:pPr>
            <a:r>
              <a:rPr lang="en-US" sz="860" b="1" dirty="0">
                <a:solidFill>
                  <a:srgbClr val="16161A"/>
                </a:solidFill>
                <a:latin typeface="Arial" pitchFamily="34" charset="0"/>
                <a:ea typeface="Arial" pitchFamily="34" charset="-122"/>
                <a:cs typeface="Arial" pitchFamily="34" charset="-120"/>
              </a:rPr>
              <a:t>A guide for every product or service</a:t>
            </a:r>
            <a:endParaRPr lang="en-US" sz="860" dirty="0"/>
          </a:p>
        </p:txBody>
      </p:sp>
      <p:sp>
        <p:nvSpPr>
          <p:cNvPr id="35" name="Text 33"/>
          <p:cNvSpPr/>
          <p:nvPr/>
        </p:nvSpPr>
        <p:spPr>
          <a:xfrm>
            <a:off x="6267293" y="4715551"/>
            <a:ext cx="5321675" cy="248438"/>
          </a:xfrm>
          <a:prstGeom prst="rect">
            <a:avLst/>
          </a:prstGeom>
          <a:noFill/>
          <a:ln/>
        </p:spPr>
        <p:txBody>
          <a:bodyPr wrap="square" lIns="0" tIns="0" rIns="0" bIns="0" rtlCol="0" anchor="t"/>
          <a:lstStyle/>
          <a:p>
            <a:pPr algn="l" indent="0" marL="0">
              <a:lnSpc>
                <a:spcPts val="1110"/>
              </a:lnSpc>
              <a:buNone/>
            </a:pPr>
            <a:r>
              <a:rPr lang="en-US" sz="770" b="1" dirty="0">
                <a:solidFill>
                  <a:srgbClr val="16161A"/>
                </a:solidFill>
                <a:latin typeface="Arial" pitchFamily="34" charset="0"/>
                <a:ea typeface="Arial" pitchFamily="34" charset="-122"/>
                <a:cs typeface="Arial" pitchFamily="34" charset="-120"/>
              </a:rPr>
              <a:t>1-year agreement only: a guarantee of 36 web form submissions for the year. If we miss the number by the end of the year, we work for free until we hit it. You follow up on your own web leads.</a:t>
            </a:r>
            <a:endParaRPr lang="en-US" sz="770" dirty="0"/>
          </a:p>
        </p:txBody>
      </p:sp>
      <p:sp>
        <p:nvSpPr>
          <p:cNvPr id="36" name="Text 34"/>
          <p:cNvSpPr/>
          <p:nvPr/>
        </p:nvSpPr>
        <p:spPr>
          <a:xfrm>
            <a:off x="6267293" y="5047330"/>
            <a:ext cx="5321675" cy="238516"/>
          </a:xfrm>
          <a:prstGeom prst="rect">
            <a:avLst/>
          </a:prstGeom>
          <a:noFill/>
          <a:ln/>
        </p:spPr>
        <p:txBody>
          <a:bodyPr wrap="square" lIns="0" tIns="0" rIns="0" bIns="0" rtlCol="0" anchor="t"/>
          <a:lstStyle/>
          <a:p>
            <a:pPr algn="l" indent="0" marL="0">
              <a:lnSpc>
                <a:spcPts val="1080"/>
              </a:lnSpc>
              <a:buNone/>
            </a:pPr>
            <a:r>
              <a:rPr lang="en-US" sz="730" dirty="0">
                <a:solidFill>
                  <a:srgbClr val="71717A"/>
                </a:solidFill>
                <a:latin typeface="Arial" pitchFamily="34" charset="0"/>
                <a:ea typeface="Arial" pitchFamily="34" charset="-122"/>
                <a:cs typeface="Arial" pitchFamily="34" charset="-120"/>
              </a:rPr>
              <a:t>Scope depends on the size of the site, the number of markets and the content you need. Program expectations and commitments are defined in your agreement.</a:t>
            </a:r>
            <a:endParaRPr lang="en-US" sz="730" dirty="0"/>
          </a:p>
        </p:txBody>
      </p:sp>
      <p:sp>
        <p:nvSpPr>
          <p:cNvPr id="37" name="Text 35"/>
          <p:cNvSpPr/>
          <p:nvPr/>
        </p:nvSpPr>
        <p:spPr>
          <a:xfrm>
            <a:off x="933427" y="5848799"/>
            <a:ext cx="5637697" cy="101597"/>
          </a:xfrm>
          <a:prstGeom prst="rect">
            <a:avLst/>
          </a:prstGeom>
          <a:noFill/>
          <a:ln/>
        </p:spPr>
        <p:txBody>
          <a:bodyPr wrap="none" lIns="0" tIns="0" rIns="0" bIns="0" rtlCol="0" anchor="t"/>
          <a:lstStyle/>
          <a:p>
            <a:pPr algn="l" indent="0" marL="0">
              <a:lnSpc>
                <a:spcPts val="1150"/>
              </a:lnSpc>
              <a:buNone/>
            </a:pPr>
            <a:r>
              <a:rPr lang="en-US" sz="690" b="1" dirty="0">
                <a:solidFill>
                  <a:srgbClr val="FF5C70"/>
                </a:solidFill>
                <a:latin typeface="Arial" pitchFamily="34" charset="0"/>
                <a:ea typeface="Arial" pitchFamily="34" charset="-122"/>
                <a:cs typeface="Arial" pitchFamily="34" charset="-120"/>
              </a:rPr>
              <a:t>RECOMMENDED: RUN BOTH</a:t>
            </a:r>
            <a:endParaRPr lang="en-US" sz="690" dirty="0"/>
          </a:p>
        </p:txBody>
      </p:sp>
      <p:sp>
        <p:nvSpPr>
          <p:cNvPr id="38" name="Text 36"/>
          <p:cNvSpPr/>
          <p:nvPr/>
        </p:nvSpPr>
        <p:spPr>
          <a:xfrm>
            <a:off x="933427" y="6020344"/>
            <a:ext cx="5637697" cy="215895"/>
          </a:xfrm>
          <a:prstGeom prst="rect">
            <a:avLst/>
          </a:prstGeom>
          <a:noFill/>
          <a:ln/>
        </p:spPr>
        <p:txBody>
          <a:bodyPr wrap="none" lIns="0" tIns="0" rIns="0" bIns="0" rtlCol="0" anchor="t"/>
          <a:lstStyle/>
          <a:p>
            <a:pPr algn="l" indent="0" marL="0">
              <a:lnSpc>
                <a:spcPts val="1630"/>
              </a:lnSpc>
              <a:buNone/>
            </a:pPr>
            <a:r>
              <a:rPr lang="en-US" sz="830" b="1" dirty="0">
                <a:solidFill>
                  <a:srgbClr val="FFFFFF"/>
                </a:solidFill>
                <a:latin typeface="Arial" pitchFamily="34" charset="0"/>
                <a:ea typeface="Arial" pitchFamily="34" charset="-122"/>
                <a:cs typeface="Arial" pitchFamily="34" charset="-120"/>
              </a:rPr>
              <a:t>Outbound BDR and Inbound SDR together: </a:t>
            </a:r>
            <a:pPr algn="l" indent="0" marL="0">
              <a:lnSpc>
                <a:spcPts val="1630"/>
              </a:lnSpc>
              <a:buNone/>
            </a:pPr>
            <a:r>
              <a:rPr lang="en-US" sz="830" b="1" dirty="0">
                <a:solidFill>
                  <a:srgbClr val="FFFFFF"/>
                </a:solidFill>
                <a:latin typeface="Arial" pitchFamily="34" charset="0"/>
                <a:ea typeface="Arial" pitchFamily="34" charset="-122"/>
                <a:cs typeface="Arial" pitchFamily="34" charset="-120"/>
              </a:rPr>
              <a:t>Outbound BDR from $5,000 + Inbound SDR from $1,000 a month</a:t>
            </a:r>
            <a:endParaRPr lang="en-US" sz="830" dirty="0"/>
          </a:p>
        </p:txBody>
      </p:sp>
      <p:sp>
        <p:nvSpPr>
          <p:cNvPr id="39" name="Text 37"/>
          <p:cNvSpPr/>
          <p:nvPr/>
        </p:nvSpPr>
        <p:spPr>
          <a:xfrm>
            <a:off x="933427" y="6297455"/>
            <a:ext cx="5637697" cy="273539"/>
          </a:xfrm>
          <a:prstGeom prst="rect">
            <a:avLst/>
          </a:prstGeom>
          <a:noFill/>
          <a:ln/>
        </p:spPr>
        <p:txBody>
          <a:bodyPr wrap="square" lIns="0" tIns="0" rIns="0" bIns="0" rtlCol="0" anchor="t"/>
          <a:lstStyle/>
          <a:p>
            <a:pPr algn="l" indent="0" marL="0">
              <a:lnSpc>
                <a:spcPts val="1300"/>
              </a:lnSpc>
              <a:buNone/>
            </a:pPr>
            <a:r>
              <a:rPr lang="en-US" sz="770" dirty="0">
                <a:solidFill>
                  <a:srgbClr val="C9C9D1"/>
                </a:solidFill>
                <a:latin typeface="Arial" pitchFamily="34" charset="0"/>
                <a:ea typeface="Arial" pitchFamily="34" charset="-122"/>
                <a:cs typeface="Arial" pitchFamily="34" charset="-120"/>
              </a:rPr>
              <a:t>Outbound BDR starts the conversation, Inbound SDR keeps it going, and the SDRs already on your phones call your website's warm visitors.</a:t>
            </a:r>
            <a:endParaRPr lang="en-US" sz="770" dirty="0"/>
          </a:p>
        </p:txBody>
      </p:sp>
      <p:sp>
        <p:nvSpPr>
          <p:cNvPr id="40" name="Text 38"/>
          <p:cNvSpPr/>
          <p:nvPr/>
        </p:nvSpPr>
        <p:spPr>
          <a:xfrm>
            <a:off x="6464436" y="6000600"/>
            <a:ext cx="2194505" cy="425439"/>
          </a:xfrm>
          <a:prstGeom prst="rect">
            <a:avLst/>
          </a:prstGeom>
          <a:noFill/>
          <a:ln/>
        </p:spPr>
        <p:txBody>
          <a:bodyPr wrap="square" lIns="0" tIns="0" rIns="0" bIns="0" rtlCol="0" anchor="t"/>
          <a:lstStyle/>
          <a:p>
            <a:pPr algn="l" indent="0" marL="0">
              <a:lnSpc>
                <a:spcPts val="1730"/>
              </a:lnSpc>
              <a:buNone/>
            </a:pPr>
            <a:r>
              <a:rPr lang="en-US" sz="1470" b="1" dirty="0">
                <a:solidFill>
                  <a:srgbClr val="FFFFFF"/>
                </a:solidFill>
                <a:latin typeface="Arial Narrow" pitchFamily="34" charset="0"/>
                <a:ea typeface="Arial Narrow" pitchFamily="34" charset="-122"/>
                <a:cs typeface="Arial Narrow" pitchFamily="34" charset="-120"/>
              </a:rPr>
              <a:t>See how your business shows up online today.</a:t>
            </a:r>
            <a:endParaRPr lang="en-US" sz="1470" dirty="0"/>
          </a:p>
        </p:txBody>
      </p:sp>
      <p:sp>
        <p:nvSpPr>
          <p:cNvPr id="41" name="Text 39"/>
          <p:cNvSpPr/>
          <p:nvPr/>
        </p:nvSpPr>
        <p:spPr>
          <a:xfrm>
            <a:off x="9004373" y="6139602"/>
            <a:ext cx="2010122" cy="152396"/>
          </a:xfrm>
          <a:prstGeom prst="rect">
            <a:avLst/>
          </a:prstGeom>
          <a:noFill/>
          <a:ln/>
        </p:spPr>
        <p:txBody>
          <a:bodyPr wrap="none" lIns="0" tIns="0" rIns="0" bIns="0" rtlCol="0" anchor="t"/>
          <a:lstStyle/>
          <a:p>
            <a:pPr algn="l" indent="0" marL="0">
              <a:lnSpc>
                <a:spcPts val="1710"/>
              </a:lnSpc>
              <a:buNone/>
            </a:pPr>
            <a:r>
              <a:rPr lang="en-US" sz="95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My Free AI Visibility Check</a:t>
            </a:r>
            <a:endParaRPr lang="en-US" sz="950" dirty="0"/>
          </a:p>
        </p:txBody>
      </p:sp>
      <p:sp>
        <p:nvSpPr>
          <p:cNvPr id="42" name="Text 40"/>
          <p:cNvSpPr/>
          <p:nvPr/>
        </p:nvSpPr>
        <p:spPr>
          <a:xfrm>
            <a:off x="11090692" y="6139602"/>
            <a:ext cx="146693" cy="152396"/>
          </a:xfrm>
          <a:prstGeom prst="rect">
            <a:avLst/>
          </a:prstGeom>
          <a:noFill/>
          <a:ln/>
        </p:spPr>
        <p:txBody>
          <a:bodyPr wrap="none" lIns="0" tIns="0" rIns="0" bIns="0" rtlCol="0" anchor="t"/>
          <a:lstStyle/>
          <a:p>
            <a:pPr algn="l" indent="0" marL="0">
              <a:lnSpc>
                <a:spcPts val="1710"/>
              </a:lnSpc>
              <a:buNone/>
            </a:pPr>
            <a:r>
              <a:rPr lang="en-US" sz="105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a:t>
            </a:r>
            <a:endParaRPr lang="en-US" sz="1050" dirty="0"/>
          </a:p>
        </p:txBody>
      </p:sp>
      <p:sp>
        <p:nvSpPr>
          <p:cNvPr id="43" name="Text 41"/>
          <p:cNvSpPr/>
          <p:nvPr/>
        </p:nvSpPr>
        <p:spPr>
          <a:xfrm>
            <a:off x="8877971" y="6591036"/>
            <a:ext cx="2755883" cy="101597"/>
          </a:xfrm>
          <a:prstGeom prst="rect">
            <a:avLst/>
          </a:prstGeom>
          <a:noFill/>
          <a:ln/>
        </p:spPr>
        <p:txBody>
          <a:bodyPr wrap="none" lIns="0" tIns="0" rIns="0" bIns="0" rtlCol="0" anchor="t"/>
          <a:lstStyle/>
          <a:p>
            <a:pPr algn="l" indent="0" marL="0">
              <a:lnSpc>
                <a:spcPts val="1150"/>
              </a:lnSpc>
              <a:buNone/>
            </a:pPr>
            <a:r>
              <a:rPr lang="en-US" sz="690" dirty="0">
                <a:solidFill>
                  <a:srgbClr val="A1A1AA"/>
                </a:solidFill>
                <a:latin typeface="Arial" pitchFamily="34" charset="0"/>
                <a:ea typeface="Arial" pitchFamily="34" charset="-122"/>
                <a:cs typeface="Arial" pitchFamily="34" charset="-120"/>
              </a:rPr>
              <a:t>Sources and notes: abstraktmg.com/inbound-sdr/presentation/</a:t>
            </a:r>
            <a:endParaRPr lang="en-US" sz="69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Abstrakt Marketing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Inbound SDR: SEO and AI Search Presentation</dc:title>
  <dc:subject>PptxGenJS Presentation</dc:subject>
  <dc:creator>Abstrakt</dc:creator>
  <cp:lastModifiedBy>Abstrakt</cp:lastModifiedBy>
  <cp:revision>1</cp:revision>
  <dcterms:created xsi:type="dcterms:W3CDTF">2026-10-29T17:05:43Z</dcterms:created>
  <dcterms:modified xsi:type="dcterms:W3CDTF">2026-10-29T17:05:43Z</dcterms:modified>
</cp:coreProperties>
</file>